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1" r:id="rId6"/>
    <p:sldId id="257" r:id="rId7"/>
    <p:sldId id="260" r:id="rId8"/>
    <p:sldId id="262" r:id="rId9"/>
    <p:sldId id="258" r:id="rId10"/>
    <p:sldId id="259"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4-11-12T17:14:22.268"/>
    </inkml:context>
    <inkml:brush xml:id="br0">
      <inkml:brushProperty name="width" value="0.05292" units="cm"/>
      <inkml:brushProperty name="height" value="0.05292" units="cm"/>
      <inkml:brushProperty name="color" value="#FF0000"/>
    </inkml:brush>
  </inkml:definitions>
  <inkml:trace contextRef="#ctx0" brushRef="#br0">26458 14909 0,'0'-9'0,"-4"0"0,0 5 0,1 4 0,3 0 0,0 0 0,0 0 16,-6 6-16,6-6 15,0 0 1,0 0-16,-5 9 15,5-9 1,0 0-16,0 0 16,-7 11-1,7-11 1</inkml:trace>
  <inkml:trace contextRef="#ctx0" brushRef="#br0" timeOffset="1">27340 17768 0,'0'0'0,"-30"-12"0,5-14 0,6 9 16,19 17-16,-14-7 15,8 38 1,4 13-16,0 19 15,-1-1 1,3-38-16,0-24 0,0 0 0,0 59 0,-3 115 16</inkml:trace>
  <inkml:trace contextRef="#ctx0" brushRef="#br0" timeOffset="2">26631 19049 0,'49'0'0</inkml:trace>
  <inkml:trace contextRef="#ctx0" brushRef="#br0" timeOffset="3">27232 18731 0,'-9'30'0,"3"6"16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75198D-D14E-2078-AFE6-DE6940D15A88}"/>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ADEB61E3-3A92-ABD4-A201-2482D60D87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C22F1A1-B92D-66FD-2818-A97534F997AE}"/>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28B7AEF8-D727-17D9-F0DF-4BBC643CA2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F7E69BD-01B2-1A31-0268-B7E62B451C69}"/>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3475102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F6D02-0954-5814-4B82-E3AAEB616F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61B6B4B-6BF8-B741-B63F-CA902E710E6F}"/>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57C9462-60A2-AD2A-5502-D6647C810251}"/>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AF8353EB-4388-B6F3-FD20-BE6FE21B1EE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F6C28D-B44F-7D12-362D-317087AEC5E6}"/>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4238459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07D2307-B1C3-5153-736A-BFE986DA99F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2AEBFF5-ACB2-1127-3FD6-7D986FFF5F3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97C69A3-7C12-E88C-BC7F-8C6F5A601AED}"/>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337D0B4C-4501-5835-F5E4-3FCABA7153D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AA66677-ECFD-4D82-22F3-488E571C72F7}"/>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380858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85190D-9D43-A6C2-FFF0-AE08187E77F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5D3C42F-597B-58FE-E26B-E0EA59EC609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2F093AF-D44B-0098-7EFA-641D33BEC8EB}"/>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ABBDA030-3194-0D22-53D6-88A5A5DC71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709C595-2F11-CD3C-849E-9B107AD49F39}"/>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2411015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E245D-EE21-CE71-AF09-E6F89E572520}"/>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19A1666-F63A-3863-CA20-03212ADF76A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C3E0BB0-A061-61A6-D4AD-90A90DAF4C88}"/>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63151EE8-7448-78B2-FEB3-65ADE3DC76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3B712DB-6E66-F223-66CF-843EC126A3FC}"/>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1323122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D1B855-C798-673E-18AC-1FD0B6C4C45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2743FC0-23B8-16D5-BF95-EC9F05893DAA}"/>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A2C1543-2A0D-BC2F-B93E-21256699A9F1}"/>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17365A1-6727-430E-9414-4D3E60F5502B}"/>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6" name="Tijdelijke aanduiding voor voettekst 5">
            <a:extLst>
              <a:ext uri="{FF2B5EF4-FFF2-40B4-BE49-F238E27FC236}">
                <a16:creationId xmlns:a16="http://schemas.microsoft.com/office/drawing/2014/main" id="{D0F41FFD-583A-C72F-5A11-538307802BD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5A398CF-B345-A55D-B14F-A726EBB17D7E}"/>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1164201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121D7F-E2E3-D9E7-241D-284B47F18A7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C01CF4EE-DF3A-1D0D-942C-711A19C379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2B40668-88CC-9C50-219E-CC7948CA52C5}"/>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1048C4F1-35EA-82F2-5378-DF822793A0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C9883CA-C911-704A-B5DD-A58EFEF4283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0BC1FF6-C332-92B6-7EEE-B481ACB35F5E}"/>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8" name="Tijdelijke aanduiding voor voettekst 7">
            <a:extLst>
              <a:ext uri="{FF2B5EF4-FFF2-40B4-BE49-F238E27FC236}">
                <a16:creationId xmlns:a16="http://schemas.microsoft.com/office/drawing/2014/main" id="{7E12CEC3-14B5-3B08-76BE-BF857B55113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611387B-B216-C84C-B08F-393E793ACF29}"/>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250439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2EB92C-2FDC-4B28-34C2-466EA855F39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C764770-CA4B-F814-6B7C-2DF90F74BBD6}"/>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4" name="Tijdelijke aanduiding voor voettekst 3">
            <a:extLst>
              <a:ext uri="{FF2B5EF4-FFF2-40B4-BE49-F238E27FC236}">
                <a16:creationId xmlns:a16="http://schemas.microsoft.com/office/drawing/2014/main" id="{6039DDBD-7E2C-662F-43DB-7BE1F1CAB74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901188A-29A1-0830-3EC7-EA0DC1F84E6E}"/>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81107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CD32A41-56E0-B831-F6D1-3D38B105393B}"/>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3" name="Tijdelijke aanduiding voor voettekst 2">
            <a:extLst>
              <a:ext uri="{FF2B5EF4-FFF2-40B4-BE49-F238E27FC236}">
                <a16:creationId xmlns:a16="http://schemas.microsoft.com/office/drawing/2014/main" id="{14CF39BA-5C41-FA3C-C3BA-502A6897C2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5DCE6EF-F4B5-DDFA-AD41-64B5D6936B2C}"/>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94887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434342-FFD9-F2E2-BF89-56890658305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E7187AD2-2D4E-DEC1-05E3-991291F630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B5133DDB-A872-FE52-9D69-250E936946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019BF5C-3320-4749-D21E-112388FDA3E1}"/>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6" name="Tijdelijke aanduiding voor voettekst 5">
            <a:extLst>
              <a:ext uri="{FF2B5EF4-FFF2-40B4-BE49-F238E27FC236}">
                <a16:creationId xmlns:a16="http://schemas.microsoft.com/office/drawing/2014/main" id="{AE10C1EF-7CCF-8986-33D7-2B6608DECEB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05F0C08-913C-B292-1A28-CE812F8447B2}"/>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142354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5F61FB-1D4D-7804-BA05-885D3307129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A01DF787-A968-0FE4-EA6C-7F27417FBF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38EE843-7144-6036-C51B-22F809D3A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5F885CC-2929-C591-BDEC-7AAA44F73FDE}"/>
              </a:ext>
            </a:extLst>
          </p:cNvPr>
          <p:cNvSpPr>
            <a:spLocks noGrp="1"/>
          </p:cNvSpPr>
          <p:nvPr>
            <p:ph type="dt" sz="half" idx="10"/>
          </p:nvPr>
        </p:nvSpPr>
        <p:spPr/>
        <p:txBody>
          <a:bodyPr/>
          <a:lstStyle/>
          <a:p>
            <a:fld id="{3D005859-3718-4D74-BF78-D83F955F247F}" type="datetimeFigureOut">
              <a:rPr lang="nl-NL" smtClean="0"/>
              <a:t>20-11-2024</a:t>
            </a:fld>
            <a:endParaRPr lang="nl-NL"/>
          </a:p>
        </p:txBody>
      </p:sp>
      <p:sp>
        <p:nvSpPr>
          <p:cNvPr id="6" name="Tijdelijke aanduiding voor voettekst 5">
            <a:extLst>
              <a:ext uri="{FF2B5EF4-FFF2-40B4-BE49-F238E27FC236}">
                <a16:creationId xmlns:a16="http://schemas.microsoft.com/office/drawing/2014/main" id="{69BB7AF1-93AA-B68A-5E67-070EAB47479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2D1BC8E-820A-E8BD-7148-D1C52650A33B}"/>
              </a:ext>
            </a:extLst>
          </p:cNvPr>
          <p:cNvSpPr>
            <a:spLocks noGrp="1"/>
          </p:cNvSpPr>
          <p:nvPr>
            <p:ph type="sldNum" sz="quarter" idx="12"/>
          </p:nvPr>
        </p:nvSpPr>
        <p:spPr/>
        <p:txBody>
          <a:bodyPr/>
          <a:lstStyle/>
          <a:p>
            <a:fld id="{8B196271-8F84-44F3-B951-BEF425DDC144}" type="slidenum">
              <a:rPr lang="nl-NL" smtClean="0"/>
              <a:t>‹nr.›</a:t>
            </a:fld>
            <a:endParaRPr lang="nl-NL"/>
          </a:p>
        </p:txBody>
      </p:sp>
    </p:spTree>
    <p:extLst>
      <p:ext uri="{BB962C8B-B14F-4D97-AF65-F5344CB8AC3E}">
        <p14:creationId xmlns:p14="http://schemas.microsoft.com/office/powerpoint/2010/main" val="1564854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1DCA884-27AA-AD37-D260-A6BFA72F98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224CD8D7-EEC1-0C5C-6ACD-2EE51E4A9E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DD5A29B-451D-59BC-AAC0-CBB7595026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D005859-3718-4D74-BF78-D83F955F247F}" type="datetimeFigureOut">
              <a:rPr lang="nl-NL" smtClean="0"/>
              <a:t>20-11-2024</a:t>
            </a:fld>
            <a:endParaRPr lang="nl-NL"/>
          </a:p>
        </p:txBody>
      </p:sp>
      <p:sp>
        <p:nvSpPr>
          <p:cNvPr id="5" name="Tijdelijke aanduiding voor voettekst 4">
            <a:extLst>
              <a:ext uri="{FF2B5EF4-FFF2-40B4-BE49-F238E27FC236}">
                <a16:creationId xmlns:a16="http://schemas.microsoft.com/office/drawing/2014/main" id="{4163135E-D311-B472-C8BE-ED99DB7A5B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NL"/>
          </a:p>
        </p:txBody>
      </p:sp>
      <p:sp>
        <p:nvSpPr>
          <p:cNvPr id="6" name="Tijdelijke aanduiding voor dianummer 5">
            <a:extLst>
              <a:ext uri="{FF2B5EF4-FFF2-40B4-BE49-F238E27FC236}">
                <a16:creationId xmlns:a16="http://schemas.microsoft.com/office/drawing/2014/main" id="{435D2543-CC54-404D-5F4E-33123F02BC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B196271-8F84-44F3-B951-BEF425DDC144}" type="slidenum">
              <a:rPr lang="nl-NL" smtClean="0"/>
              <a:t>‹nr.›</a:t>
            </a:fld>
            <a:endParaRPr lang="nl-NL"/>
          </a:p>
        </p:txBody>
      </p:sp>
    </p:spTree>
    <p:extLst>
      <p:ext uri="{BB962C8B-B14F-4D97-AF65-F5344CB8AC3E}">
        <p14:creationId xmlns:p14="http://schemas.microsoft.com/office/powerpoint/2010/main" val="2689887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2453521E-06CE-06FC-96F5-5F29B6596EEB}"/>
              </a:ext>
            </a:extLst>
          </p:cNvPr>
          <p:cNvSpPr>
            <a:spLocks noGrp="1"/>
          </p:cNvSpPr>
          <p:nvPr>
            <p:ph type="ctrTitle"/>
          </p:nvPr>
        </p:nvSpPr>
        <p:spPr>
          <a:xfrm>
            <a:off x="1524003" y="1999615"/>
            <a:ext cx="9144000" cy="2764028"/>
          </a:xfrm>
        </p:spPr>
        <p:txBody>
          <a:bodyPr anchor="ctr">
            <a:normAutofit/>
          </a:bodyPr>
          <a:lstStyle/>
          <a:p>
            <a:r>
              <a:rPr lang="nl-NL" sz="7200"/>
              <a:t>Welkom </a:t>
            </a:r>
          </a:p>
        </p:txBody>
      </p:sp>
      <p:sp>
        <p:nvSpPr>
          <p:cNvPr id="3" name="Ondertitel 2">
            <a:extLst>
              <a:ext uri="{FF2B5EF4-FFF2-40B4-BE49-F238E27FC236}">
                <a16:creationId xmlns:a16="http://schemas.microsoft.com/office/drawing/2014/main" id="{BB277000-DE62-2A18-3DAD-7A2DDD71E723}"/>
              </a:ext>
            </a:extLst>
          </p:cNvPr>
          <p:cNvSpPr>
            <a:spLocks noGrp="1"/>
          </p:cNvSpPr>
          <p:nvPr>
            <p:ph type="subTitle" idx="1"/>
          </p:nvPr>
        </p:nvSpPr>
        <p:spPr>
          <a:xfrm>
            <a:off x="1966912" y="5645150"/>
            <a:ext cx="8258176" cy="631825"/>
          </a:xfrm>
        </p:spPr>
        <p:txBody>
          <a:bodyPr anchor="ctr">
            <a:normAutofit/>
          </a:bodyPr>
          <a:lstStyle/>
          <a:p>
            <a:r>
              <a:rPr lang="nl-NL" sz="2600"/>
              <a:t>Aansluiting en gesprek PO/VO over diverse kernvakken</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mc:AlternateContent xmlns:mc="http://schemas.openxmlformats.org/markup-compatibility/2006" xmlns:p14="http://schemas.microsoft.com/office/powerpoint/2010/main">
        <mc:Choice Requires="p14">
          <p:contentPart p14:bwMode="auto" r:id="rId2">
            <p14:nvContentPartPr>
              <p14:cNvPr id="4" name="Inkt 3">
                <a:extLst>
                  <a:ext uri="{FF2B5EF4-FFF2-40B4-BE49-F238E27FC236}">
                    <a16:creationId xmlns:a16="http://schemas.microsoft.com/office/drawing/2014/main" id="{EFADC298-B1B8-E452-7C79-5CAAB0AFFE45}"/>
                  </a:ext>
                </a:extLst>
              </p14:cNvPr>
              <p14:cNvContentPartPr/>
              <p14:nvPr/>
            </p14:nvContentPartPr>
            <p14:xfrm>
              <a:off x="9514440" y="5359320"/>
              <a:ext cx="328320" cy="1498680"/>
            </p14:xfrm>
          </p:contentPart>
        </mc:Choice>
        <mc:Fallback xmlns="">
          <p:pic>
            <p:nvPicPr>
              <p:cNvPr id="4" name="Inkt 3">
                <a:extLst>
                  <a:ext uri="{FF2B5EF4-FFF2-40B4-BE49-F238E27FC236}">
                    <a16:creationId xmlns:a16="http://schemas.microsoft.com/office/drawing/2014/main" id="{EFADC298-B1B8-E452-7C79-5CAAB0AFFE45}"/>
                  </a:ext>
                </a:extLst>
              </p:cNvPr>
              <p:cNvPicPr/>
              <p:nvPr/>
            </p:nvPicPr>
            <p:blipFill>
              <a:blip r:embed="rId3"/>
              <a:stretch>
                <a:fillRect/>
              </a:stretch>
            </p:blipFill>
            <p:spPr>
              <a:xfrm>
                <a:off x="9505080" y="5349960"/>
                <a:ext cx="347040" cy="1517400"/>
              </a:xfrm>
              <a:prstGeom prst="rect">
                <a:avLst/>
              </a:prstGeom>
            </p:spPr>
          </p:pic>
        </mc:Fallback>
      </mc:AlternateContent>
    </p:spTree>
    <p:extLst>
      <p:ext uri="{BB962C8B-B14F-4D97-AF65-F5344CB8AC3E}">
        <p14:creationId xmlns:p14="http://schemas.microsoft.com/office/powerpoint/2010/main" val="1412636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CD09728-774D-39E3-662B-E6B3E309BF8D}"/>
              </a:ext>
            </a:extLst>
          </p:cNvPr>
          <p:cNvSpPr>
            <a:spLocks noGrp="1"/>
          </p:cNvSpPr>
          <p:nvPr>
            <p:ph type="title"/>
          </p:nvPr>
        </p:nvSpPr>
        <p:spPr>
          <a:xfrm>
            <a:off x="761803" y="350196"/>
            <a:ext cx="4646904" cy="1624520"/>
          </a:xfrm>
        </p:spPr>
        <p:txBody>
          <a:bodyPr anchor="ctr">
            <a:normAutofit/>
          </a:bodyPr>
          <a:lstStyle/>
          <a:p>
            <a:r>
              <a:rPr lang="nl-NL" sz="4000"/>
              <a:t>Agenda: </a:t>
            </a:r>
          </a:p>
        </p:txBody>
      </p:sp>
      <p:sp>
        <p:nvSpPr>
          <p:cNvPr id="3" name="Tijdelijke aanduiding voor inhoud 2">
            <a:extLst>
              <a:ext uri="{FF2B5EF4-FFF2-40B4-BE49-F238E27FC236}">
                <a16:creationId xmlns:a16="http://schemas.microsoft.com/office/drawing/2014/main" id="{5AFCEA48-E9CE-2591-E9B2-3F5EAF7484AF}"/>
              </a:ext>
            </a:extLst>
          </p:cNvPr>
          <p:cNvSpPr>
            <a:spLocks noGrp="1"/>
          </p:cNvSpPr>
          <p:nvPr>
            <p:ph idx="1"/>
          </p:nvPr>
        </p:nvSpPr>
        <p:spPr>
          <a:xfrm>
            <a:off x="761802" y="2743200"/>
            <a:ext cx="4646905" cy="3613149"/>
          </a:xfrm>
        </p:spPr>
        <p:txBody>
          <a:bodyPr anchor="ctr">
            <a:normAutofit/>
          </a:bodyPr>
          <a:lstStyle/>
          <a:p>
            <a:r>
              <a:rPr lang="nl-NL" sz="2000"/>
              <a:t>10 min intro</a:t>
            </a:r>
          </a:p>
          <a:p>
            <a:r>
              <a:rPr lang="nl-NL" sz="2000"/>
              <a:t>20 min gesprek/discussie in kleine groepen</a:t>
            </a:r>
          </a:p>
          <a:p>
            <a:r>
              <a:rPr lang="nl-NL" sz="2000"/>
              <a:t>10 min afronding/ plenaire terugkoppeling</a:t>
            </a:r>
          </a:p>
        </p:txBody>
      </p:sp>
      <p:pic>
        <p:nvPicPr>
          <p:cNvPr id="5" name="Picture 4" descr="Een pagina in een planner">
            <a:extLst>
              <a:ext uri="{FF2B5EF4-FFF2-40B4-BE49-F238E27FC236}">
                <a16:creationId xmlns:a16="http://schemas.microsoft.com/office/drawing/2014/main" id="{6408E3BF-9787-6E81-8B78-73DA72406913}"/>
              </a:ext>
            </a:extLst>
          </p:cNvPr>
          <p:cNvPicPr>
            <a:picLocks noChangeAspect="1"/>
          </p:cNvPicPr>
          <p:nvPr/>
        </p:nvPicPr>
        <p:blipFill>
          <a:blip r:embed="rId2"/>
          <a:srcRect l="13878" r="26721" b="-2"/>
          <a:stretch/>
        </p:blipFill>
        <p:spPr>
          <a:xfrm>
            <a:off x="6096000" y="1"/>
            <a:ext cx="6102825" cy="6858000"/>
          </a:xfrm>
          <a:prstGeom prst="rect">
            <a:avLst/>
          </a:prstGeom>
        </p:spPr>
      </p:pic>
    </p:spTree>
    <p:extLst>
      <p:ext uri="{BB962C8B-B14F-4D97-AF65-F5344CB8AC3E}">
        <p14:creationId xmlns:p14="http://schemas.microsoft.com/office/powerpoint/2010/main" val="325401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outen figuur">
            <a:extLst>
              <a:ext uri="{FF2B5EF4-FFF2-40B4-BE49-F238E27FC236}">
                <a16:creationId xmlns:a16="http://schemas.microsoft.com/office/drawing/2014/main" id="{D6AC7E37-F9D8-204F-3D42-FD3492C1B6A2}"/>
              </a:ext>
            </a:extLst>
          </p:cNvPr>
          <p:cNvPicPr>
            <a:picLocks noChangeAspect="1"/>
          </p:cNvPicPr>
          <p:nvPr/>
        </p:nvPicPr>
        <p:blipFill>
          <a:blip r:embed="rId2"/>
          <a:srcRect r="5882" b="-1"/>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2E6374AD-462C-4FA9-B45D-CE1D22B9ACC6}"/>
              </a:ext>
            </a:extLst>
          </p:cNvPr>
          <p:cNvSpPr>
            <a:spLocks noGrp="1"/>
          </p:cNvSpPr>
          <p:nvPr>
            <p:ph type="title"/>
          </p:nvPr>
        </p:nvSpPr>
        <p:spPr>
          <a:xfrm>
            <a:off x="6664386" y="283463"/>
            <a:ext cx="3768918" cy="1344169"/>
          </a:xfrm>
          <a:noFill/>
        </p:spPr>
        <p:txBody>
          <a:bodyPr vert="horz" lIns="91440" tIns="45720" rIns="91440" bIns="45720" rtlCol="0" anchor="b">
            <a:normAutofit/>
          </a:bodyPr>
          <a:lstStyle/>
          <a:p>
            <a:r>
              <a:rPr lang="en-US" sz="5400" dirty="0"/>
              <a:t>Wie is Wie</a:t>
            </a:r>
          </a:p>
        </p:txBody>
      </p:sp>
    </p:spTree>
    <p:extLst>
      <p:ext uri="{BB962C8B-B14F-4D97-AF65-F5344CB8AC3E}">
        <p14:creationId xmlns:p14="http://schemas.microsoft.com/office/powerpoint/2010/main" val="259676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724178-1992-E48A-77B6-07C14D2F6427}"/>
              </a:ext>
            </a:extLst>
          </p:cNvPr>
          <p:cNvSpPr>
            <a:spLocks noGrp="1"/>
          </p:cNvSpPr>
          <p:nvPr>
            <p:ph type="title"/>
          </p:nvPr>
        </p:nvSpPr>
        <p:spPr>
          <a:xfrm>
            <a:off x="228600" y="365125"/>
            <a:ext cx="11878056" cy="823595"/>
          </a:xfrm>
        </p:spPr>
        <p:txBody>
          <a:bodyPr/>
          <a:lstStyle/>
          <a:p>
            <a:r>
              <a:rPr lang="nl-NL" dirty="0"/>
              <a:t>Waar zou je over in gesprek kunnen gaan? </a:t>
            </a:r>
          </a:p>
        </p:txBody>
      </p:sp>
      <p:sp>
        <p:nvSpPr>
          <p:cNvPr id="3" name="Tijdelijke aanduiding voor inhoud 2">
            <a:extLst>
              <a:ext uri="{FF2B5EF4-FFF2-40B4-BE49-F238E27FC236}">
                <a16:creationId xmlns:a16="http://schemas.microsoft.com/office/drawing/2014/main" id="{AB508811-7631-A6FD-17FC-FE84B14C7815}"/>
              </a:ext>
            </a:extLst>
          </p:cNvPr>
          <p:cNvSpPr>
            <a:spLocks noGrp="1"/>
          </p:cNvSpPr>
          <p:nvPr>
            <p:ph sz="half" idx="1"/>
          </p:nvPr>
        </p:nvSpPr>
        <p:spPr>
          <a:xfrm>
            <a:off x="304800" y="1562100"/>
            <a:ext cx="3638550" cy="5140452"/>
          </a:xfrm>
        </p:spPr>
        <p:txBody>
          <a:bodyPr>
            <a:normAutofit fontScale="85000" lnSpcReduction="20000"/>
          </a:bodyPr>
          <a:lstStyle/>
          <a:p>
            <a:pPr marL="0" indent="0" fontAlgn="base">
              <a:buNone/>
            </a:pPr>
            <a:r>
              <a:rPr lang="nl-NL" sz="1700" b="0" i="0" dirty="0">
                <a:solidFill>
                  <a:srgbClr val="92D050"/>
                </a:solidFill>
                <a:effectLst/>
                <a:latin typeface="verdana" panose="020B0604030504040204" pitchFamily="34" charset="0"/>
              </a:rPr>
              <a:t>Wiskunde </a:t>
            </a:r>
          </a:p>
          <a:p>
            <a:pPr marL="0" indent="0" fontAlgn="base">
              <a:buNone/>
            </a:pPr>
            <a:r>
              <a:rPr lang="nl-NL" sz="1700" b="0" i="0" dirty="0">
                <a:solidFill>
                  <a:srgbClr val="92D050"/>
                </a:solidFill>
                <a:effectLst/>
                <a:latin typeface="verdana" panose="020B0604030504040204" pitchFamily="34" charset="0"/>
              </a:rPr>
              <a:t>Vraag 1:</a:t>
            </a:r>
          </a:p>
          <a:p>
            <a:pPr marL="0" indent="0" fontAlgn="base">
              <a:buNone/>
            </a:pPr>
            <a:r>
              <a:rPr lang="nl-NL" sz="1700" b="0" i="0" dirty="0">
                <a:solidFill>
                  <a:srgbClr val="92D050"/>
                </a:solidFill>
                <a:effectLst/>
                <a:latin typeface="verdana" panose="020B0604030504040204" pitchFamily="34" charset="0"/>
              </a:rPr>
              <a:t>Welke aandacht (wat en hoe) wordt besteed aan het goed leren opschrijven van berekeningen?</a:t>
            </a:r>
          </a:p>
          <a:p>
            <a:pPr marL="0" indent="0" fontAlgn="base">
              <a:buNone/>
            </a:pPr>
            <a:r>
              <a:rPr lang="nl-NL" sz="1700" b="0" i="0" dirty="0">
                <a:solidFill>
                  <a:srgbClr val="92D050"/>
                </a:solidFill>
                <a:effectLst/>
                <a:latin typeface="verdana" panose="020B0604030504040204" pitchFamily="34" charset="0"/>
              </a:rPr>
              <a:t>Het knelpunt is: We zien ongewenste manieren van noteren van berekeningen </a:t>
            </a:r>
          </a:p>
          <a:p>
            <a:pPr marL="0" indent="0" fontAlgn="base">
              <a:buNone/>
            </a:pPr>
            <a:r>
              <a:rPr lang="nl-NL" sz="1700" b="0" i="0" dirty="0">
                <a:solidFill>
                  <a:srgbClr val="92D050"/>
                </a:solidFill>
                <a:effectLst/>
                <a:latin typeface="verdana" panose="020B0604030504040204" pitchFamily="34" charset="0"/>
              </a:rPr>
              <a:t>Vraag 2:</a:t>
            </a:r>
          </a:p>
          <a:p>
            <a:pPr marL="0" indent="0" fontAlgn="base">
              <a:buNone/>
            </a:pPr>
            <a:r>
              <a:rPr lang="nl-NL" sz="1700" b="0" i="0" dirty="0">
                <a:solidFill>
                  <a:srgbClr val="92D050"/>
                </a:solidFill>
                <a:effectLst/>
                <a:latin typeface="verdana" panose="020B0604030504040204" pitchFamily="34" charset="0"/>
              </a:rPr>
              <a:t>Hoe gaat het PO om met de verschillen tussen leerlingen m.b.t. het Rekenen 1F niveau? Welke acties doen jullie al om 'alle' leerlingen richting dat niveau te krijgen?</a:t>
            </a:r>
          </a:p>
          <a:p>
            <a:pPr marL="0" indent="0" fontAlgn="base">
              <a:buNone/>
            </a:pPr>
            <a:r>
              <a:rPr lang="nl-NL" sz="1700" b="0" i="0" dirty="0">
                <a:solidFill>
                  <a:srgbClr val="92D050"/>
                </a:solidFill>
                <a:effectLst/>
                <a:latin typeface="verdana" panose="020B0604030504040204" pitchFamily="34" charset="0"/>
              </a:rPr>
              <a:t>Achterliggend: op welke wijze kunnen wij het beste remediëren?</a:t>
            </a:r>
          </a:p>
          <a:p>
            <a:pPr marL="0" indent="0" fontAlgn="base">
              <a:buNone/>
            </a:pPr>
            <a:r>
              <a:rPr lang="nl-NL" sz="1700" b="0" i="0" dirty="0">
                <a:solidFill>
                  <a:srgbClr val="92D050"/>
                </a:solidFill>
                <a:effectLst/>
                <a:latin typeface="verdana" panose="020B0604030504040204" pitchFamily="34" charset="0"/>
              </a:rPr>
              <a:t>Vraag 3:</a:t>
            </a:r>
          </a:p>
          <a:p>
            <a:pPr marL="0" indent="0" fontAlgn="base">
              <a:buNone/>
            </a:pPr>
            <a:r>
              <a:rPr lang="nl-NL" sz="1700" b="0" i="0" dirty="0">
                <a:solidFill>
                  <a:srgbClr val="92D050"/>
                </a:solidFill>
                <a:effectLst/>
                <a:latin typeface="verdana" panose="020B0604030504040204" pitchFamily="34" charset="0"/>
              </a:rPr>
              <a:t>Welke aandacht (wat en hoe) wordt besteed aan de relatie tussen breuken, percentages en verhoudingen?</a:t>
            </a:r>
            <a:br>
              <a:rPr lang="nl-NL" sz="1700" b="0" i="0" dirty="0">
                <a:solidFill>
                  <a:srgbClr val="92D050"/>
                </a:solidFill>
                <a:effectLst/>
                <a:latin typeface="verdana" panose="020B0604030504040204" pitchFamily="34" charset="0"/>
              </a:rPr>
            </a:br>
            <a:r>
              <a:rPr lang="nl-NL" sz="1700" b="0" i="0" dirty="0">
                <a:solidFill>
                  <a:srgbClr val="92D050"/>
                </a:solidFill>
                <a:effectLst/>
                <a:latin typeface="verdana" panose="020B0604030504040204" pitchFamily="34" charset="0"/>
              </a:rPr>
              <a:t>Het knelpunt is: We zien verschillen tussen leerlingen die meer gericht zijn geweest op inzicht en anderen op vaardigheden.</a:t>
            </a:r>
          </a:p>
          <a:p>
            <a:endParaRPr lang="nl-NL" dirty="0"/>
          </a:p>
        </p:txBody>
      </p:sp>
      <p:sp>
        <p:nvSpPr>
          <p:cNvPr id="4" name="Tijdelijke aanduiding voor inhoud 3">
            <a:extLst>
              <a:ext uri="{FF2B5EF4-FFF2-40B4-BE49-F238E27FC236}">
                <a16:creationId xmlns:a16="http://schemas.microsoft.com/office/drawing/2014/main" id="{5E6A5C25-ECD2-ECFF-AF39-1B3ABF7C19F7}"/>
              </a:ext>
            </a:extLst>
          </p:cNvPr>
          <p:cNvSpPr>
            <a:spLocks noGrp="1"/>
          </p:cNvSpPr>
          <p:nvPr>
            <p:ph sz="half" idx="2"/>
          </p:nvPr>
        </p:nvSpPr>
        <p:spPr>
          <a:xfrm>
            <a:off x="3943350" y="1571625"/>
            <a:ext cx="3463290" cy="4614863"/>
          </a:xfrm>
        </p:spPr>
        <p:txBody>
          <a:bodyPr>
            <a:normAutofit fontScale="85000" lnSpcReduction="20000"/>
          </a:bodyPr>
          <a:lstStyle/>
          <a:p>
            <a:pPr marL="0" indent="0" algn="l">
              <a:buNone/>
            </a:pPr>
            <a:r>
              <a:rPr lang="nl-NL" sz="1900" dirty="0">
                <a:solidFill>
                  <a:srgbClr val="FF0000"/>
                </a:solidFill>
                <a:latin typeface="Segoe UI" panose="020B0502040204020203" pitchFamily="34" charset="0"/>
              </a:rPr>
              <a:t>Engels</a:t>
            </a:r>
          </a:p>
          <a:p>
            <a:pPr marL="0" indent="0" algn="l">
              <a:buNone/>
            </a:pPr>
            <a:r>
              <a:rPr lang="nl-NL" sz="1900" dirty="0">
                <a:solidFill>
                  <a:srgbClr val="FF0000"/>
                </a:solidFill>
                <a:latin typeface="Segoe UI" panose="020B0502040204020203" pitchFamily="34" charset="0"/>
              </a:rPr>
              <a:t>V</a:t>
            </a:r>
            <a:r>
              <a:rPr lang="nl-NL" sz="1900" b="0" i="0" dirty="0">
                <a:solidFill>
                  <a:srgbClr val="FF0000"/>
                </a:solidFill>
                <a:effectLst/>
                <a:latin typeface="Segoe UI" panose="020B0502040204020203" pitchFamily="34" charset="0"/>
              </a:rPr>
              <a:t>raag 1:</a:t>
            </a:r>
          </a:p>
          <a:p>
            <a:pPr marL="0" indent="0" algn="l">
              <a:buNone/>
            </a:pPr>
            <a:r>
              <a:rPr lang="nl-NL" sz="1900" b="0" i="0" dirty="0">
                <a:solidFill>
                  <a:srgbClr val="FF0000"/>
                </a:solidFill>
                <a:effectLst/>
                <a:latin typeface="Segoe UI" panose="020B0502040204020203" pitchFamily="34" charset="0"/>
              </a:rPr>
              <a:t>Hoe kunnen wij het beste omgaan met de grote verschillen in taalniveau Engels bij binnenkomst in het VO?</a:t>
            </a:r>
          </a:p>
          <a:p>
            <a:pPr marL="0" indent="0" algn="l">
              <a:buNone/>
            </a:pPr>
            <a:endParaRPr lang="nl-NL" sz="1900" b="0" i="0" dirty="0">
              <a:solidFill>
                <a:srgbClr val="FF0000"/>
              </a:solidFill>
              <a:effectLst/>
              <a:latin typeface="Segoe UI" panose="020B0502040204020203" pitchFamily="34" charset="0"/>
            </a:endParaRPr>
          </a:p>
          <a:p>
            <a:pPr marL="0" indent="0" algn="l">
              <a:buNone/>
            </a:pPr>
            <a:r>
              <a:rPr lang="nl-NL" sz="1900" b="0" i="0" dirty="0">
                <a:solidFill>
                  <a:srgbClr val="FF0000"/>
                </a:solidFill>
                <a:effectLst/>
                <a:latin typeface="Segoe UI" panose="020B0502040204020203" pitchFamily="34" charset="0"/>
              </a:rPr>
              <a:t>Vraag 2:</a:t>
            </a:r>
          </a:p>
          <a:p>
            <a:pPr marL="0" indent="0" algn="l">
              <a:buNone/>
            </a:pPr>
            <a:r>
              <a:rPr lang="nl-NL" sz="1900" b="0" i="0" dirty="0">
                <a:solidFill>
                  <a:srgbClr val="FF0000"/>
                </a:solidFill>
                <a:effectLst/>
                <a:latin typeface="Segoe UI" panose="020B0502040204020203" pitchFamily="34" charset="0"/>
              </a:rPr>
              <a:t>Een vraagstuk gerelateerd aan het TTO / internationale leerlingen zou kunnen zijn:</a:t>
            </a:r>
          </a:p>
          <a:p>
            <a:pPr marL="0" indent="0" algn="l">
              <a:buNone/>
            </a:pPr>
            <a:r>
              <a:rPr lang="nl-NL" sz="1900" b="0" i="0" dirty="0">
                <a:solidFill>
                  <a:srgbClr val="FF0000"/>
                </a:solidFill>
                <a:effectLst/>
                <a:latin typeface="Segoe UI" panose="020B0502040204020203" pitchFamily="34" charset="0"/>
              </a:rPr>
              <a:t>- Hoe kunnen wij het beste een leerling bedienen die qua Engelse taalvaardigheid voorop loopt, maar moeite heeft met de Nederlandse taalvaardigheid?</a:t>
            </a:r>
          </a:p>
          <a:p>
            <a:endParaRPr lang="nl-NL" dirty="0"/>
          </a:p>
        </p:txBody>
      </p:sp>
      <p:sp>
        <p:nvSpPr>
          <p:cNvPr id="6" name="Tekstvak 5">
            <a:extLst>
              <a:ext uri="{FF2B5EF4-FFF2-40B4-BE49-F238E27FC236}">
                <a16:creationId xmlns:a16="http://schemas.microsoft.com/office/drawing/2014/main" id="{2B118CBE-2808-071A-163F-6DB79A60F58C}"/>
              </a:ext>
            </a:extLst>
          </p:cNvPr>
          <p:cNvSpPr txBox="1"/>
          <p:nvPr/>
        </p:nvSpPr>
        <p:spPr>
          <a:xfrm>
            <a:off x="7845552" y="1571625"/>
            <a:ext cx="3584448" cy="2862322"/>
          </a:xfrm>
          <a:prstGeom prst="rect">
            <a:avLst/>
          </a:prstGeom>
          <a:noFill/>
        </p:spPr>
        <p:txBody>
          <a:bodyPr wrap="square" rtlCol="0">
            <a:spAutoFit/>
          </a:bodyPr>
          <a:lstStyle/>
          <a:p>
            <a:r>
              <a:rPr lang="nl-NL" dirty="0">
                <a:solidFill>
                  <a:srgbClr val="00B0F0"/>
                </a:solidFill>
              </a:rPr>
              <a:t>Nederlands </a:t>
            </a:r>
          </a:p>
          <a:p>
            <a:endParaRPr lang="nl-NL" dirty="0">
              <a:solidFill>
                <a:srgbClr val="00B0F0"/>
              </a:solidFill>
            </a:endParaRPr>
          </a:p>
          <a:p>
            <a:r>
              <a:rPr lang="nl-NL" dirty="0">
                <a:solidFill>
                  <a:srgbClr val="00B0F0"/>
                </a:solidFill>
              </a:rPr>
              <a:t>Op welke manier wordt in het PO gelezen? </a:t>
            </a:r>
          </a:p>
          <a:p>
            <a:r>
              <a:rPr lang="nl-NL" dirty="0">
                <a:solidFill>
                  <a:srgbClr val="00B0F0"/>
                </a:solidFill>
              </a:rPr>
              <a:t>Hoeveel boeken lezen kinderen per jaar? </a:t>
            </a:r>
          </a:p>
          <a:p>
            <a:r>
              <a:rPr lang="nl-NL">
                <a:solidFill>
                  <a:srgbClr val="00B0F0"/>
                </a:solidFill>
              </a:rPr>
              <a:t>Op </a:t>
            </a:r>
            <a:r>
              <a:rPr lang="nl-NL" dirty="0">
                <a:solidFill>
                  <a:srgbClr val="00B0F0"/>
                </a:solidFill>
              </a:rPr>
              <a:t>welke manier wordt dit gestimuleerd</a:t>
            </a:r>
            <a:r>
              <a:rPr lang="nl-NL">
                <a:solidFill>
                  <a:srgbClr val="00B0F0"/>
                </a:solidFill>
              </a:rPr>
              <a:t>? </a:t>
            </a:r>
          </a:p>
          <a:p>
            <a:r>
              <a:rPr lang="nl-NL">
                <a:solidFill>
                  <a:srgbClr val="00B0F0"/>
                </a:solidFill>
              </a:rPr>
              <a:t>Wat </a:t>
            </a:r>
            <a:r>
              <a:rPr lang="nl-NL" dirty="0">
                <a:solidFill>
                  <a:srgbClr val="00B0F0"/>
                </a:solidFill>
              </a:rPr>
              <a:t>is jullie verwachting voor de leerlingen ten aanzien van lezen? </a:t>
            </a:r>
          </a:p>
        </p:txBody>
      </p:sp>
    </p:spTree>
    <p:extLst>
      <p:ext uri="{BB962C8B-B14F-4D97-AF65-F5344CB8AC3E}">
        <p14:creationId xmlns:p14="http://schemas.microsoft.com/office/powerpoint/2010/main" val="90043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9">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solidFill>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el 1">
            <a:extLst>
              <a:ext uri="{FF2B5EF4-FFF2-40B4-BE49-F238E27FC236}">
                <a16:creationId xmlns:a16="http://schemas.microsoft.com/office/drawing/2014/main" id="{880254F3-0146-12C9-2316-54CF96E21CBE}"/>
              </a:ext>
            </a:extLst>
          </p:cNvPr>
          <p:cNvSpPr>
            <a:spLocks noGrp="1"/>
          </p:cNvSpPr>
          <p:nvPr>
            <p:ph type="ctrTitle"/>
          </p:nvPr>
        </p:nvSpPr>
        <p:spPr>
          <a:xfrm>
            <a:off x="1804988" y="1442172"/>
            <a:ext cx="8582025" cy="2177328"/>
          </a:xfrm>
        </p:spPr>
        <p:txBody>
          <a:bodyPr anchor="ctr">
            <a:normAutofit/>
          </a:bodyPr>
          <a:lstStyle/>
          <a:p>
            <a:r>
              <a:rPr lang="nl-NL" sz="6600"/>
              <a:t>Plenaire terugkoppeling. </a:t>
            </a:r>
          </a:p>
        </p:txBody>
      </p:sp>
      <p:sp>
        <p:nvSpPr>
          <p:cNvPr id="19" name="Rectangle: Rounded Corners 11">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ndertitel 2">
            <a:extLst>
              <a:ext uri="{FF2B5EF4-FFF2-40B4-BE49-F238E27FC236}">
                <a16:creationId xmlns:a16="http://schemas.microsoft.com/office/drawing/2014/main" id="{EF101F79-8B04-7AAA-E8F1-2D2BE78B0E54}"/>
              </a:ext>
            </a:extLst>
          </p:cNvPr>
          <p:cNvSpPr>
            <a:spLocks noGrp="1"/>
          </p:cNvSpPr>
          <p:nvPr>
            <p:ph type="subTitle" idx="1"/>
          </p:nvPr>
        </p:nvSpPr>
        <p:spPr>
          <a:xfrm>
            <a:off x="2566988" y="3962400"/>
            <a:ext cx="7058025" cy="581025"/>
          </a:xfrm>
        </p:spPr>
        <p:txBody>
          <a:bodyPr anchor="ctr">
            <a:normAutofit/>
          </a:bodyPr>
          <a:lstStyle/>
          <a:p>
            <a:r>
              <a:rPr lang="nl-NL" sz="2800">
                <a:solidFill>
                  <a:srgbClr val="FFFFFF"/>
                </a:solidFill>
              </a:rPr>
              <a:t>Wat heb je besproken en wat neem je mee?</a:t>
            </a:r>
          </a:p>
        </p:txBody>
      </p:sp>
    </p:spTree>
    <p:extLst>
      <p:ext uri="{BB962C8B-B14F-4D97-AF65-F5344CB8AC3E}">
        <p14:creationId xmlns:p14="http://schemas.microsoft.com/office/powerpoint/2010/main" val="2505044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37F9F8-2BF2-73DE-4B5B-B3DF289EA170}"/>
              </a:ext>
            </a:extLst>
          </p:cNvPr>
          <p:cNvSpPr>
            <a:spLocks noGrp="1"/>
          </p:cNvSpPr>
          <p:nvPr>
            <p:ph type="title"/>
          </p:nvPr>
        </p:nvSpPr>
        <p:spPr>
          <a:xfrm>
            <a:off x="1275907" y="365126"/>
            <a:ext cx="10077892" cy="687498"/>
          </a:xfrm>
        </p:spPr>
        <p:txBody>
          <a:bodyPr>
            <a:normAutofit fontScale="90000"/>
          </a:bodyPr>
          <a:lstStyle/>
          <a:p>
            <a:pPr algn="ctr"/>
            <a:r>
              <a:rPr lang="nl-NL" dirty="0"/>
              <a:t>Met welk </a:t>
            </a:r>
            <a:r>
              <a:rPr lang="nl-NL"/>
              <a:t>doel zitten we hier? </a:t>
            </a:r>
            <a:endParaRPr lang="nl-NL" dirty="0"/>
          </a:p>
        </p:txBody>
      </p:sp>
      <p:sp>
        <p:nvSpPr>
          <p:cNvPr id="3" name="Tijdelijke aanduiding voor inhoud 2">
            <a:extLst>
              <a:ext uri="{FF2B5EF4-FFF2-40B4-BE49-F238E27FC236}">
                <a16:creationId xmlns:a16="http://schemas.microsoft.com/office/drawing/2014/main" id="{669F2436-0C7A-EAB9-92C0-7BB8EA72FF08}"/>
              </a:ext>
            </a:extLst>
          </p:cNvPr>
          <p:cNvSpPr>
            <a:spLocks noGrp="1"/>
          </p:cNvSpPr>
          <p:nvPr>
            <p:ph idx="1"/>
          </p:nvPr>
        </p:nvSpPr>
        <p:spPr>
          <a:xfrm>
            <a:off x="707666" y="1399430"/>
            <a:ext cx="10646134" cy="4777533"/>
          </a:xfrm>
        </p:spPr>
        <p:txBody>
          <a:bodyPr>
            <a:normAutofit fontScale="92500" lnSpcReduction="20000"/>
          </a:bodyPr>
          <a:lstStyle/>
          <a:p>
            <a:pPr algn="l" fontAlgn="base"/>
            <a:r>
              <a:rPr lang="nl-NL" sz="2000" b="0" i="0" dirty="0">
                <a:solidFill>
                  <a:srgbClr val="FF0000"/>
                </a:solidFill>
                <a:effectLst/>
                <a:latin typeface="Segoe UI" panose="020B0502040204020203" pitchFamily="34" charset="0"/>
              </a:rPr>
              <a:t>Ik kom naar deze workshop vanuit mijn rol als directeur ook zittend in verschillende werkgroepjes doorgaande lijn PO-VO  en de knelpunten die we hierbij ervaren. </a:t>
            </a:r>
          </a:p>
          <a:p>
            <a:pPr algn="l" fontAlgn="base"/>
            <a:r>
              <a:rPr lang="nl-NL" sz="1800" b="0" i="0" dirty="0">
                <a:solidFill>
                  <a:schemeClr val="accent6">
                    <a:lumMod val="75000"/>
                  </a:schemeClr>
                </a:solidFill>
                <a:effectLst/>
                <a:latin typeface="Aptos" panose="020B0004020202020204" pitchFamily="34" charset="0"/>
              </a:rPr>
              <a:t>Ik kom naar de bijeenkomst als leerkracht van groep 8 en wil meedenken/meekijken hoe we de overgang van PO naar VO het best kunnen laten verlopen. Wat zijn de verwachtingen van het VO? Wat is haalbaar voor het PO? </a:t>
            </a:r>
          </a:p>
          <a:p>
            <a:pPr algn="l" fontAlgn="base"/>
            <a:r>
              <a:rPr lang="nl-NL" sz="1800" b="0" i="0" dirty="0">
                <a:solidFill>
                  <a:schemeClr val="accent6">
                    <a:lumMod val="75000"/>
                  </a:schemeClr>
                </a:solidFill>
                <a:effectLst/>
                <a:latin typeface="Aptos" panose="020B0004020202020204" pitchFamily="34" charset="0"/>
              </a:rPr>
              <a:t>Het zou een geslaagde middag worden als we een helder beeld hebben van elkaars verwachtingen en weten waar we aan kunnen werken. </a:t>
            </a:r>
          </a:p>
          <a:p>
            <a:pPr algn="l" fontAlgn="base"/>
            <a:r>
              <a:rPr lang="nl-NL" sz="1400" b="0" i="0" dirty="0">
                <a:solidFill>
                  <a:schemeClr val="accent2">
                    <a:lumMod val="75000"/>
                  </a:schemeClr>
                </a:solidFill>
                <a:effectLst/>
                <a:latin typeface="Segoe UI" panose="020B0502040204020203" pitchFamily="34" charset="0"/>
              </a:rPr>
              <a:t>Voor mij zou de middag geslaagd zijn wanneer er een onderwijsinhoudelijk gesprek tussen VO en PO plaatsvindt en wanneer hierbij er kritisch wordt gekeken naar de overgang van PO naar VO. Dat beide partijen kritisch kijken naar welke mogelijke aanpassingen er te maken zijn. </a:t>
            </a:r>
            <a:br>
              <a:rPr lang="nl-NL" sz="1400" dirty="0">
                <a:solidFill>
                  <a:schemeClr val="accent2">
                    <a:lumMod val="75000"/>
                  </a:schemeClr>
                </a:solidFill>
              </a:rPr>
            </a:br>
            <a:r>
              <a:rPr lang="nl-NL" sz="1400" b="0" i="0" dirty="0">
                <a:solidFill>
                  <a:schemeClr val="accent2">
                    <a:lumMod val="75000"/>
                  </a:schemeClr>
                </a:solidFill>
                <a:effectLst/>
                <a:latin typeface="Segoe UI" panose="020B0502040204020203" pitchFamily="34" charset="0"/>
              </a:rPr>
              <a:t>Met dit doel heb ik mij ook ingeschreven, om voornamelijk in gesprek met mensen vanuit het VO te kunnen gaan. </a:t>
            </a:r>
          </a:p>
          <a:p>
            <a:pPr algn="l" fontAlgn="base"/>
            <a:r>
              <a:rPr lang="nl-NL" sz="1600" b="0" i="0" dirty="0">
                <a:solidFill>
                  <a:srgbClr val="00B0F0"/>
                </a:solidFill>
                <a:effectLst/>
                <a:latin typeface="Segoe UI" panose="020B0502040204020203" pitchFamily="34" charset="0"/>
              </a:rPr>
              <a:t>Ik heb mij ingeschreven voor de workshop aansluiting PO-VO omdat ik hoop dat we kunnen uitwisselen hoe PO en VO  rekenvaardigheden aanleren, omgaan met notatie etc. Ik zou het interessant vinden om wederzijdse bevindingen te delen. Hoe Wat zien wij bij onze leerlingen qua rekenproblemen en obstakels. Hoe gaat het PO daarmee om? Hoe zit het met het (al dan niet )behaalde rekenniveau 1F. Hoe wordt er omgegaan met breuken en verhoudingen </a:t>
            </a:r>
            <a:r>
              <a:rPr lang="nl-NL" sz="1600" b="0" i="0" dirty="0" err="1">
                <a:solidFill>
                  <a:srgbClr val="00B0F0"/>
                </a:solidFill>
                <a:effectLst/>
                <a:latin typeface="Segoe UI" panose="020B0502040204020203" pitchFamily="34" charset="0"/>
              </a:rPr>
              <a:t>etc.Voor</a:t>
            </a:r>
            <a:r>
              <a:rPr lang="nl-NL" sz="1600" b="0" i="0" dirty="0">
                <a:solidFill>
                  <a:srgbClr val="00B0F0"/>
                </a:solidFill>
                <a:effectLst/>
                <a:latin typeface="Segoe UI" panose="020B0502040204020203" pitchFamily="34" charset="0"/>
              </a:rPr>
              <a:t> mij is de aansluiting rekenen/wiskunde het interessants</a:t>
            </a:r>
          </a:p>
          <a:p>
            <a:pPr algn="l" fontAlgn="base"/>
            <a:r>
              <a:rPr lang="nl-NL" sz="1600" b="0" i="0" dirty="0">
                <a:solidFill>
                  <a:srgbClr val="7030A0"/>
                </a:solidFill>
                <a:effectLst/>
                <a:latin typeface="Segoe UI" panose="020B0502040204020203" pitchFamily="34" charset="0"/>
              </a:rPr>
              <a:t>Wij hebben de focus vooral ook liggen op de overgang van groep 7/8 naar de middelbare school en die zo soepel mogelijk laten verlopen met name als het gaat om de volgende punten: sociale media en omgang daarmee, wat voor voorbereiding is daar op de basisschool al voor nodig. overgang naar vakken als geschiedenis, aardrijkskunde en biologie. We merken dat kinderen die terugkomen bij onze huiswerk begeleiding daar het meeste moeite mee ervaren. Dus wat kunnen wij daar in ons curriculum in aanpassen dat ze beter voorbereid zijn. Huiswerk wel of niet? agenda wel of niet? Hoe wordt leren </a:t>
            </a:r>
            <a:r>
              <a:rPr lang="nl-NL" sz="1600" b="0" i="0" dirty="0" err="1">
                <a:solidFill>
                  <a:srgbClr val="7030A0"/>
                </a:solidFill>
                <a:effectLst/>
                <a:latin typeface="Segoe UI" panose="020B0502040204020203" pitchFamily="34" charset="0"/>
              </a:rPr>
              <a:t>leren</a:t>
            </a:r>
            <a:r>
              <a:rPr lang="nl-NL" sz="1600" b="0" i="0" dirty="0">
                <a:solidFill>
                  <a:srgbClr val="7030A0"/>
                </a:solidFill>
                <a:effectLst/>
                <a:latin typeface="Segoe UI" panose="020B0502040204020203" pitchFamily="34" charset="0"/>
              </a:rPr>
              <a:t> aangeboden op middelbare scholen? Wat is de overgang? Wat is er op de basisschool al nodig? </a:t>
            </a:r>
            <a:endParaRPr lang="nl-NL" sz="2100" b="0" i="0" dirty="0">
              <a:solidFill>
                <a:schemeClr val="accent2">
                  <a:lumMod val="75000"/>
                </a:schemeClr>
              </a:solidFill>
              <a:effectLst/>
              <a:latin typeface="Aptos" panose="020B0004020202020204" pitchFamily="34" charset="0"/>
            </a:endParaRPr>
          </a:p>
          <a:p>
            <a:pPr algn="l" fontAlgn="base"/>
            <a:endParaRPr lang="nl-NL" sz="2000" b="0" i="0" dirty="0">
              <a:solidFill>
                <a:srgbClr val="FF0000"/>
              </a:solidFill>
              <a:effectLst/>
              <a:latin typeface="Segoe UI" panose="020B0502040204020203" pitchFamily="34" charset="0"/>
            </a:endParaRPr>
          </a:p>
          <a:p>
            <a:pPr algn="l" fontAlgn="base"/>
            <a:endParaRPr lang="nl-NL" b="0" i="0" dirty="0">
              <a:solidFill>
                <a:srgbClr val="242424"/>
              </a:solidFill>
              <a:effectLst/>
              <a:latin typeface="Segoe UI" panose="020B0502040204020203" pitchFamily="34" charset="0"/>
            </a:endParaRPr>
          </a:p>
        </p:txBody>
      </p:sp>
    </p:spTree>
    <p:extLst>
      <p:ext uri="{BB962C8B-B14F-4D97-AF65-F5344CB8AC3E}">
        <p14:creationId xmlns:p14="http://schemas.microsoft.com/office/powerpoint/2010/main" val="89942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83D252-2C42-1AAA-C242-6DBBF9470DC2}"/>
              </a:ext>
            </a:extLst>
          </p:cNvPr>
          <p:cNvSpPr>
            <a:spLocks noGrp="1"/>
          </p:cNvSpPr>
          <p:nvPr>
            <p:ph type="title"/>
          </p:nvPr>
        </p:nvSpPr>
        <p:spPr>
          <a:xfrm>
            <a:off x="1049572" y="365125"/>
            <a:ext cx="10304228" cy="795765"/>
          </a:xfrm>
        </p:spPr>
        <p:txBody>
          <a:bodyPr/>
          <a:lstStyle/>
          <a:p>
            <a:r>
              <a:rPr lang="nl-NL" dirty="0"/>
              <a:t>Met welk doel zitten we hier? </a:t>
            </a:r>
          </a:p>
        </p:txBody>
      </p:sp>
      <p:sp>
        <p:nvSpPr>
          <p:cNvPr id="3" name="Tijdelijke aanduiding voor inhoud 2">
            <a:extLst>
              <a:ext uri="{FF2B5EF4-FFF2-40B4-BE49-F238E27FC236}">
                <a16:creationId xmlns:a16="http://schemas.microsoft.com/office/drawing/2014/main" id="{AB674253-05FB-4A17-39C9-B60089CF46C3}"/>
              </a:ext>
            </a:extLst>
          </p:cNvPr>
          <p:cNvSpPr>
            <a:spLocks noGrp="1"/>
          </p:cNvSpPr>
          <p:nvPr>
            <p:ph idx="1"/>
          </p:nvPr>
        </p:nvSpPr>
        <p:spPr/>
        <p:txBody>
          <a:bodyPr>
            <a:normAutofit fontScale="62500" lnSpcReduction="20000"/>
          </a:bodyPr>
          <a:lstStyle/>
          <a:p>
            <a:pPr algn="l" fontAlgn="base"/>
            <a:r>
              <a:rPr lang="nl-NL" sz="2600" b="0" i="0" dirty="0">
                <a:solidFill>
                  <a:srgbClr val="FF0000"/>
                </a:solidFill>
                <a:effectLst/>
                <a:latin typeface="Trebuchet MS" panose="020B0603020202020204" pitchFamily="34" charset="0"/>
              </a:rPr>
              <a:t>Voor mij is de dag geslaagd als ik beter zicht krijg op de overstap van po naar vo. Fijn om van elkaar te kunnen leren zodat de overgang voor de leerlingen zo soepel mogelijk verloopt. </a:t>
            </a:r>
          </a:p>
          <a:p>
            <a:br>
              <a:rPr lang="nl-NL" b="0" i="0" dirty="0">
                <a:solidFill>
                  <a:srgbClr val="242424"/>
                </a:solidFill>
                <a:effectLst/>
                <a:latin typeface="Segoe UI" panose="020B0502040204020203" pitchFamily="34" charset="0"/>
              </a:rPr>
            </a:br>
            <a:endParaRPr lang="nl-NL" sz="2800" b="0" i="0" u="sng" dirty="0">
              <a:solidFill>
                <a:srgbClr val="000000"/>
              </a:solidFill>
              <a:effectLst/>
              <a:latin typeface="Calibri" panose="020F0502020204030204" pitchFamily="34" charset="0"/>
            </a:endParaRPr>
          </a:p>
          <a:p>
            <a:pPr algn="l" fontAlgn="base">
              <a:buFont typeface="Arial" panose="020B0604020202020204" pitchFamily="34" charset="0"/>
              <a:buChar char="•"/>
            </a:pPr>
            <a:r>
              <a:rPr lang="nl-NL" sz="2800" b="0" i="0" u="sng" dirty="0">
                <a:solidFill>
                  <a:srgbClr val="000000"/>
                </a:solidFill>
                <a:effectLst/>
                <a:latin typeface="Calibri" panose="020F0502020204030204" pitchFamily="34" charset="0"/>
              </a:rPr>
              <a:t>Met welk doel heb jij je ingeschreven voor deze workshop?</a:t>
            </a:r>
          </a:p>
          <a:p>
            <a:pPr marL="0" indent="0" algn="l" fontAlgn="base">
              <a:buNone/>
            </a:pPr>
            <a:r>
              <a:rPr lang="nl-NL" sz="2800" b="0" i="1" dirty="0">
                <a:solidFill>
                  <a:srgbClr val="000000"/>
                </a:solidFill>
                <a:effectLst/>
                <a:latin typeface="Calibri" panose="020F0502020204030204" pitchFamily="34" charset="0"/>
              </a:rPr>
              <a:t>Dat ik als leerkracht nog beter rekening kan houden met de "eisen" van het VO en hier mijn lessen op aan kan passen. Welke onderdelen ontbreken in onze lessen? Waar kan het VO rekening mee houden bij de start van het schooljaar.</a:t>
            </a:r>
            <a:br>
              <a:rPr lang="nl-NL" sz="2800" b="0" i="0" dirty="0">
                <a:solidFill>
                  <a:srgbClr val="000000"/>
                </a:solidFill>
                <a:effectLst/>
                <a:latin typeface="Calibri" panose="020F0502020204030204" pitchFamily="34" charset="0"/>
              </a:rPr>
            </a:br>
            <a:endParaRPr lang="nl-NL" sz="2800" b="0" i="0" dirty="0">
              <a:solidFill>
                <a:srgbClr val="000000"/>
              </a:solidFill>
              <a:effectLst/>
              <a:latin typeface="Calibri" panose="020F0502020204030204" pitchFamily="34" charset="0"/>
            </a:endParaRPr>
          </a:p>
          <a:p>
            <a:pPr algn="l" fontAlgn="base">
              <a:buFont typeface="Arial" panose="020B0604020202020204" pitchFamily="34" charset="0"/>
              <a:buChar char="•"/>
            </a:pPr>
            <a:r>
              <a:rPr lang="nl-NL" sz="2800" b="0" i="1" u="sng" dirty="0">
                <a:solidFill>
                  <a:srgbClr val="000000"/>
                </a:solidFill>
                <a:effectLst/>
                <a:latin typeface="Calibri" panose="020F0502020204030204" pitchFamily="34" charset="0"/>
              </a:rPr>
              <a:t>Wat is de gewenste opbrengst voor jou?</a:t>
            </a:r>
            <a:endParaRPr lang="nl-NL" sz="2800" b="0" i="0" u="sng" dirty="0">
              <a:solidFill>
                <a:srgbClr val="000000"/>
              </a:solidFill>
              <a:effectLst/>
              <a:latin typeface="Calibri" panose="020F0502020204030204" pitchFamily="34" charset="0"/>
            </a:endParaRPr>
          </a:p>
          <a:p>
            <a:pPr marL="0" indent="0" algn="l" fontAlgn="base">
              <a:buNone/>
            </a:pPr>
            <a:r>
              <a:rPr lang="nl-NL" sz="2800" b="0" i="1" dirty="0">
                <a:solidFill>
                  <a:srgbClr val="000000"/>
                </a:solidFill>
                <a:effectLst/>
                <a:latin typeface="Calibri" panose="020F0502020204030204" pitchFamily="34" charset="0"/>
              </a:rPr>
              <a:t>Overzicht van de doelen in het voortgezet onderwijs. Welke methode wordt gebruikt bij het aanleren van bepaalde strategieën. Weten waar leerlingen tegen aanlopen bij de start op het VO, welke onderdelen worden als moeilijk ervaren?</a:t>
            </a:r>
            <a:endParaRPr lang="nl-NL" sz="2800" b="0" i="0" dirty="0">
              <a:solidFill>
                <a:srgbClr val="000000"/>
              </a:solidFill>
              <a:effectLst/>
              <a:latin typeface="Calibri" panose="020F0502020204030204" pitchFamily="34" charset="0"/>
            </a:endParaRPr>
          </a:p>
          <a:p>
            <a:pPr algn="l" fontAlgn="base">
              <a:buFont typeface="Arial" panose="020B0604020202020204" pitchFamily="34" charset="0"/>
              <a:buChar char="•"/>
            </a:pPr>
            <a:r>
              <a:rPr lang="nl-NL" sz="2800" b="0" i="1" u="sng" dirty="0">
                <a:solidFill>
                  <a:srgbClr val="000000"/>
                </a:solidFill>
                <a:effectLst/>
                <a:latin typeface="Calibri" panose="020F0502020204030204" pitchFamily="34" charset="0"/>
              </a:rPr>
              <a:t>Wat maakt dat dit voor jou een geslaagde middag is? </a:t>
            </a:r>
            <a:endParaRPr lang="nl-NL" sz="2800" b="0" i="0" u="sng" dirty="0">
              <a:solidFill>
                <a:srgbClr val="000000"/>
              </a:solidFill>
              <a:effectLst/>
              <a:latin typeface="Calibri" panose="020F0502020204030204" pitchFamily="34" charset="0"/>
            </a:endParaRPr>
          </a:p>
          <a:p>
            <a:pPr marL="0" indent="0" algn="l" fontAlgn="base">
              <a:buNone/>
            </a:pPr>
            <a:r>
              <a:rPr lang="nl-NL" sz="2800" b="0" i="1" dirty="0">
                <a:solidFill>
                  <a:srgbClr val="000000"/>
                </a:solidFill>
                <a:effectLst/>
                <a:latin typeface="Calibri" panose="020F0502020204030204" pitchFamily="34" charset="0"/>
              </a:rPr>
              <a:t>Als ik antwoord kan krijgen op bovenstaande en we elkaar helpen om de aansluiting tussen PO/VO te verbeteren.</a:t>
            </a:r>
            <a:endParaRPr lang="nl-NL" sz="2800" b="0" i="0" dirty="0">
              <a:solidFill>
                <a:srgbClr val="000000"/>
              </a:solidFill>
              <a:effectLst/>
              <a:latin typeface="Calibri" panose="020F0502020204030204" pitchFamily="34" charset="0"/>
            </a:endParaRPr>
          </a:p>
          <a:p>
            <a:endParaRPr lang="nl-NL" dirty="0"/>
          </a:p>
        </p:txBody>
      </p:sp>
    </p:spTree>
    <p:extLst>
      <p:ext uri="{BB962C8B-B14F-4D97-AF65-F5344CB8AC3E}">
        <p14:creationId xmlns:p14="http://schemas.microsoft.com/office/powerpoint/2010/main" val="350998423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30e01a8-97e2-4c59-92c1-a32c1aaf8a62">
      <Terms xmlns="http://schemas.microsoft.com/office/infopath/2007/PartnerControls"/>
    </lcf76f155ced4ddcb4097134ff3c332f>
    <TaxCatchAll xmlns="af7e04eb-7fd6-4c4b-9665-de265bbc74e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D236F481C17994298056D3DD2C8433A" ma:contentTypeVersion="17" ma:contentTypeDescription="Een nieuw document maken." ma:contentTypeScope="" ma:versionID="1c450dbeabcf97cf99ac0c805a2de179">
  <xsd:schema xmlns:xsd="http://www.w3.org/2001/XMLSchema" xmlns:xs="http://www.w3.org/2001/XMLSchema" xmlns:p="http://schemas.microsoft.com/office/2006/metadata/properties" xmlns:ns2="430e01a8-97e2-4c59-92c1-a32c1aaf8a62" xmlns:ns3="af7e04eb-7fd6-4c4b-9665-de265bbc74e6" targetNamespace="http://schemas.microsoft.com/office/2006/metadata/properties" ma:root="true" ma:fieldsID="20a7996cd4860a1e8ea3f4085fcb8a17" ns2:_="" ns3:_="">
    <xsd:import namespace="430e01a8-97e2-4c59-92c1-a32c1aaf8a62"/>
    <xsd:import namespace="af7e04eb-7fd6-4c4b-9665-de265bbc74e6"/>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Location"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0e01a8-97e2-4c59-92c1-a32c1aaf8a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Afbeeldingtags" ma:readOnly="false" ma:fieldId="{5cf76f15-5ced-4ddc-b409-7134ff3c332f}" ma:taxonomyMulti="true" ma:sspId="a29988f5-9d34-4ef4-8a74-6c0d695e678e"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7e04eb-7fd6-4c4b-9665-de265bbc74e6"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1" nillable="true" ma:displayName="Taxonomy Catch All Column" ma:hidden="true" ma:list="{6a4f7d8a-2081-433e-be6f-2bda0e80a92f}" ma:internalName="TaxCatchAll" ma:showField="CatchAllData" ma:web="af7e04eb-7fd6-4c4b-9665-de265bbc74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7D3743-852E-4A30-9CF9-94DFC498C051}"/>
</file>

<file path=customXml/itemProps2.xml><?xml version="1.0" encoding="utf-8"?>
<ds:datastoreItem xmlns:ds="http://schemas.openxmlformats.org/officeDocument/2006/customXml" ds:itemID="{FB7193F8-0D8E-46D7-A70D-6A2A71BFDB7D}">
  <ds:schemaRefs>
    <ds:schemaRef ds:uri="http://purl.org/dc/term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1a887e72-6831-49ec-92f4-123b31ce2b17"/>
    <ds:schemaRef ds:uri="d030afee-1069-4229-b643-51ac91ba1e6e"/>
    <ds:schemaRef ds:uri="75ffb6c8-d26e-4d02-a346-c2fa1e6f596d"/>
    <ds:schemaRef ds:uri="http://www.w3.org/XML/1998/namespace"/>
    <ds:schemaRef ds:uri="http://purl.org/dc/dcmitype/"/>
  </ds:schemaRefs>
</ds:datastoreItem>
</file>

<file path=customXml/itemProps3.xml><?xml version="1.0" encoding="utf-8"?>
<ds:datastoreItem xmlns:ds="http://schemas.openxmlformats.org/officeDocument/2006/customXml" ds:itemID="{80A9C32E-672F-4DE8-B01C-FB7D28A336CF}"/>
</file>

<file path=docProps/app.xml><?xml version="1.0" encoding="utf-8"?>
<Properties xmlns="http://schemas.openxmlformats.org/officeDocument/2006/extended-properties" xmlns:vt="http://schemas.openxmlformats.org/officeDocument/2006/docPropsVTypes">
  <Template>TM03090430[[fn=Gestreept]]</Template>
  <TotalTime>412</TotalTime>
  <Words>852</Words>
  <Application>Microsoft Office PowerPoint</Application>
  <PresentationFormat>Breedbeeld</PresentationFormat>
  <Paragraphs>48</Paragraphs>
  <Slides>7</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7</vt:i4>
      </vt:variant>
    </vt:vector>
  </HeadingPairs>
  <TitlesOfParts>
    <vt:vector size="15" baseType="lpstr">
      <vt:lpstr>Aptos</vt:lpstr>
      <vt:lpstr>Aptos Display</vt:lpstr>
      <vt:lpstr>Arial</vt:lpstr>
      <vt:lpstr>Calibri</vt:lpstr>
      <vt:lpstr>Segoe UI</vt:lpstr>
      <vt:lpstr>Trebuchet MS</vt:lpstr>
      <vt:lpstr>verdana</vt:lpstr>
      <vt:lpstr>Kantoorthema</vt:lpstr>
      <vt:lpstr>Welkom </vt:lpstr>
      <vt:lpstr>Agenda: </vt:lpstr>
      <vt:lpstr>Wie is Wie</vt:lpstr>
      <vt:lpstr>Waar zou je over in gesprek kunnen gaan? </vt:lpstr>
      <vt:lpstr>Plenaire terugkoppeling. </vt:lpstr>
      <vt:lpstr>Met welk doel zitten we hier? </vt:lpstr>
      <vt:lpstr>Met welk doel zitten we hier?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Lonneke van den Broek</dc:creator>
  <cp:lastModifiedBy>Jacqueline Hogeveen | SWV VO A&amp;M</cp:lastModifiedBy>
  <cp:revision>4</cp:revision>
  <dcterms:created xsi:type="dcterms:W3CDTF">2024-11-04T15:00:15Z</dcterms:created>
  <dcterms:modified xsi:type="dcterms:W3CDTF">2024-11-20T16:03:40Z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0x010100BD236F481C17994298056D3DD2C8433A</vt:lpwstr>
  </property>
  <property fmtid="{D5CDD505-2E9C-101B-9397-08002B2CF9AE}" pid="3" name="MediaServiceImageTags">
    <vt:lpwstr/>
  </property>
</Properties>
</file>