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7" r:id="rId3"/>
    <p:sldId id="269" r:id="rId4"/>
    <p:sldId id="266" r:id="rId5"/>
    <p:sldId id="270" r:id="rId6"/>
    <p:sldId id="265" r:id="rId7"/>
    <p:sldId id="913" r:id="rId8"/>
    <p:sldId id="91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4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65A34B-F8AA-C840-A770-2D472C3FE2EF}" type="datetimeFigureOut">
              <a:rPr lang="nl-NL" smtClean="0"/>
              <a:t>14-11-2022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86CF74-FEDB-8B45-A051-9AC19242BA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1204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3139" name="Tijdelijke aanduiding voor notiti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nl-NL" alt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E7C26579-8040-4DE5-BA13-85767E040CE9}" type="datetime1">
              <a:rPr lang="nl-NL" smtClean="0"/>
              <a:pPr>
                <a:defRPr/>
              </a:pPr>
              <a:t>14-11-2022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D3CE77-2925-45C3-BF76-63872B801984}" type="slidenum">
              <a:rPr lang="nl-NL" smtClean="0"/>
              <a:pPr>
                <a:defRPr/>
              </a:pPr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2837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titelstijl van het model te bewerken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ECD5-515E-4817-8A06-1D2ED2C83850}" type="datetime4">
              <a:rPr lang="en-US" smtClean="0"/>
              <a:pPr/>
              <a:t>November 14,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D72EBF8-7CF5-44B7-B2BF-E22DE4D0703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59F4-DDCB-41FF-83F5-A48440F36FA7}" type="datetime4">
              <a:rPr lang="en-US" smtClean="0"/>
              <a:pPr/>
              <a:t>November 14,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6348-D703-428C-A1C4-7D6796EF5F41}" type="datetime4">
              <a:rPr lang="en-US" smtClean="0"/>
              <a:pPr/>
              <a:t>November 14,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1919-1B5F-4141-B613-3E5C6008A186}" type="datetime4">
              <a:rPr lang="en-US" smtClean="0"/>
              <a:pPr/>
              <a:t>November 14,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2427-B1DD-49E6-9F05-DE0F1467D7DC}" type="datetime4">
              <a:rPr lang="en-US" smtClean="0"/>
              <a:pPr/>
              <a:t>November 14,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CA7B5-8BC9-491C-A887-7C3E7ED947D8}" type="datetime4">
              <a:rPr lang="en-US" smtClean="0"/>
              <a:pPr/>
              <a:t>November 14,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8ED0-40F2-434C-A848-B92581875164}" type="datetime4">
              <a:rPr lang="en-US" smtClean="0"/>
              <a:pPr/>
              <a:t>November 14, 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437F-F4F9-44A9-B4D3-9191CA04E889}" type="datetime4">
              <a:rPr lang="en-US" smtClean="0"/>
              <a:pPr/>
              <a:t>November 14, 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E59-01D0-4537-B876-7E5EC75B028D}" type="datetime4">
              <a:rPr lang="en-US" smtClean="0"/>
              <a:pPr/>
              <a:t>November 14, 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2E49-18A1-40BC-BA5D-5A2EC8FDDF15}" type="datetime4">
              <a:rPr lang="en-US" smtClean="0"/>
              <a:pPr/>
              <a:t>November 14,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tekststijl van het model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83DA4-3B24-449B-95CA-514EB7E30A99}" type="datetime4">
              <a:rPr lang="en-US" smtClean="0"/>
              <a:pPr/>
              <a:t>November 14,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tekststijl van het model te bewerken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42120D2-3948-4F8F-BE5D-E7E7D97880B2}" type="datetime4">
              <a:rPr lang="en-US" smtClean="0"/>
              <a:pPr/>
              <a:t>November 14, 2022</a:t>
            </a:fld>
            <a:endParaRPr lang="en-US" dirty="0" err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1D72EBF8-7CF5-44B7-B2BF-E22DE4D0703D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kernprocedureamstelland@swvam.nl" TargetMode="External"/><Relationship Id="rId2" Type="http://schemas.openxmlformats.org/officeDocument/2006/relationships/hyperlink" Target="http://www.swvam.n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757057" y="2737723"/>
            <a:ext cx="3886200" cy="1524000"/>
          </a:xfrm>
        </p:spPr>
        <p:txBody>
          <a:bodyPr>
            <a:normAutofit/>
          </a:bodyPr>
          <a:lstStyle/>
          <a:p>
            <a:r>
              <a:rPr lang="nl-NL" sz="4000" dirty="0"/>
              <a:t>Studiemiddag PO/VO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4648200" y="4261723"/>
            <a:ext cx="3886200" cy="802369"/>
          </a:xfrm>
        </p:spPr>
        <p:txBody>
          <a:bodyPr>
            <a:normAutofit/>
          </a:bodyPr>
          <a:lstStyle/>
          <a:p>
            <a:r>
              <a:rPr lang="nl-NL" sz="32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15 november 2022</a:t>
            </a:r>
          </a:p>
        </p:txBody>
      </p:sp>
      <p:pic>
        <p:nvPicPr>
          <p:cNvPr id="5" name="Afbeelding 4" descr="logo KP 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777" y="558800"/>
            <a:ext cx="1422400" cy="1117600"/>
          </a:xfrm>
          <a:prstGeom prst="rect">
            <a:avLst/>
          </a:prstGeom>
        </p:spPr>
      </p:pic>
      <p:sp>
        <p:nvSpPr>
          <p:cNvPr id="7" name="Rechthoek 6"/>
          <p:cNvSpPr/>
          <p:nvPr/>
        </p:nvSpPr>
        <p:spPr>
          <a:xfrm>
            <a:off x="3873221" y="612338"/>
            <a:ext cx="527077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dirty="0"/>
              <a:t>KERNPROCEDURE</a:t>
            </a:r>
            <a:endParaRPr lang="nl-NL" dirty="0"/>
          </a:p>
          <a:p>
            <a:r>
              <a:rPr lang="nl-NL" dirty="0"/>
              <a:t>________________________________________</a:t>
            </a:r>
          </a:p>
          <a:p>
            <a:r>
              <a:rPr lang="nl-NL" dirty="0"/>
              <a:t> </a:t>
            </a:r>
          </a:p>
          <a:p>
            <a:r>
              <a:rPr lang="nl-NL" b="1" dirty="0"/>
              <a:t>                                                           Amstelland </a:t>
            </a:r>
            <a:endParaRPr lang="nl-NL" dirty="0"/>
          </a:p>
          <a:p>
            <a:r>
              <a:rPr lang="nl-NL" b="1" dirty="0"/>
              <a:t>           </a:t>
            </a:r>
            <a:r>
              <a:rPr lang="nl-NL" sz="54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WELKOM</a:t>
            </a:r>
            <a:endParaRPr lang="nl-NL" sz="5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br>
              <a:rPr lang="nl-NL" b="1" dirty="0"/>
            </a:br>
            <a:r>
              <a:rPr lang="nl-NL" b="1" dirty="0"/>
              <a:t> 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5016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76655" y="198685"/>
            <a:ext cx="7113675" cy="914400"/>
          </a:xfrm>
        </p:spPr>
        <p:txBody>
          <a:bodyPr/>
          <a:lstStyle/>
          <a:p>
            <a:pPr algn="ctr"/>
            <a:r>
              <a:rPr lang="nl-NL" sz="4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de acht themagesprekken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4"/>
          </p:nvPr>
        </p:nvSpPr>
        <p:spPr>
          <a:xfrm>
            <a:off x="1147528" y="1136706"/>
            <a:ext cx="6973215" cy="4164637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sz="2800" dirty="0"/>
              <a:t>Corona en motivatie </a:t>
            </a:r>
            <a:r>
              <a:rPr lang="nl-NL" sz="28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(18)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800" dirty="0"/>
              <a:t>Privacyregels rondom de overstap PO/VO </a:t>
            </a:r>
            <a:r>
              <a:rPr lang="nl-NL" sz="28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(27)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800" dirty="0"/>
              <a:t>Uitleg VMBO: adviezen en profielen </a:t>
            </a:r>
            <a:r>
              <a:rPr lang="nl-NL" sz="28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(58)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800" dirty="0"/>
              <a:t>Wederzijdse verwachtingen m.b.t. </a:t>
            </a:r>
            <a:r>
              <a:rPr lang="nl-NL" sz="28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(54) </a:t>
            </a:r>
            <a:r>
              <a:rPr lang="nl-NL" sz="2800" dirty="0"/>
              <a:t>ondersteuning(</a:t>
            </a:r>
            <a:r>
              <a:rPr lang="nl-NL" sz="2800" dirty="0" err="1"/>
              <a:t>sbehoefte</a:t>
            </a:r>
            <a:r>
              <a:rPr lang="nl-NL" sz="2800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800" dirty="0"/>
              <a:t>Aansluiting studievaardigheden PO/VO </a:t>
            </a:r>
            <a:r>
              <a:rPr lang="nl-NL" sz="28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(56)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800" dirty="0"/>
              <a:t>Invullen OKI-</a:t>
            </a:r>
            <a:r>
              <a:rPr lang="nl-NL" sz="2800" dirty="0" err="1"/>
              <a:t>doc</a:t>
            </a:r>
            <a:r>
              <a:rPr lang="nl-NL" sz="2800" dirty="0"/>
              <a:t> </a:t>
            </a:r>
            <a:r>
              <a:rPr lang="nl-NL" sz="28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(27)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800" dirty="0"/>
              <a:t>‘Gaaf voor de start’ –HB-project </a:t>
            </a:r>
            <a:r>
              <a:rPr lang="nl-NL" sz="28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(20)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800" dirty="0"/>
              <a:t>Totstandkoming basisschooladvies </a:t>
            </a:r>
            <a:r>
              <a:rPr lang="nl-NL" sz="28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(30)</a:t>
            </a:r>
          </a:p>
        </p:txBody>
      </p:sp>
      <p:pic>
        <p:nvPicPr>
          <p:cNvPr id="7" name="Afbeelding 6" descr="logo KP 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328" y="5602070"/>
            <a:ext cx="1422400" cy="1117600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676655" y="5199479"/>
            <a:ext cx="7918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/>
              <a:t>   DANK AAN ALLE GESPREKSLEIDERS!!</a:t>
            </a:r>
          </a:p>
        </p:txBody>
      </p:sp>
    </p:spTree>
    <p:extLst>
      <p:ext uri="{BB962C8B-B14F-4D97-AF65-F5344CB8AC3E}">
        <p14:creationId xmlns:p14="http://schemas.microsoft.com/office/powerpoint/2010/main" val="962206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76655" y="609600"/>
            <a:ext cx="7544581" cy="914400"/>
          </a:xfrm>
        </p:spPr>
        <p:txBody>
          <a:bodyPr/>
          <a:lstStyle/>
          <a:p>
            <a:pPr algn="ctr"/>
            <a:r>
              <a:rPr lang="nl-NL" sz="4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programma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4"/>
          </p:nvPr>
        </p:nvSpPr>
        <p:spPr>
          <a:xfrm>
            <a:off x="676656" y="2022970"/>
            <a:ext cx="7544581" cy="3295650"/>
          </a:xfrm>
        </p:spPr>
        <p:txBody>
          <a:bodyPr>
            <a:normAutofit lnSpcReduction="10000"/>
          </a:bodyPr>
          <a:lstStyle/>
          <a:p>
            <a:r>
              <a:rPr lang="nl-NL" sz="3200" dirty="0"/>
              <a:t>16.15 uur		gespreksronde 1</a:t>
            </a:r>
          </a:p>
          <a:p>
            <a:r>
              <a:rPr lang="nl-NL" sz="3200" dirty="0"/>
              <a:t>17.00 uur 		wisselen, hapje/drankje</a:t>
            </a:r>
          </a:p>
          <a:p>
            <a:r>
              <a:rPr lang="nl-NL" sz="3200" dirty="0"/>
              <a:t>17.15 uur 		gespreksronde 2</a:t>
            </a:r>
          </a:p>
          <a:p>
            <a:r>
              <a:rPr lang="nl-NL" sz="3200" dirty="0"/>
              <a:t>18.00 uur		einde</a:t>
            </a:r>
          </a:p>
          <a:p>
            <a:pPr algn="ctr"/>
            <a:endParaRPr lang="nl-NL" sz="3200" dirty="0"/>
          </a:p>
          <a:p>
            <a:pPr algn="ctr"/>
            <a:r>
              <a:rPr lang="nl-NL" sz="3200" dirty="0"/>
              <a:t>er is geen centrale afsluiting</a:t>
            </a:r>
          </a:p>
        </p:txBody>
      </p:sp>
      <p:pic>
        <p:nvPicPr>
          <p:cNvPr id="5" name="Afbeelding 4" descr="logo KP 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328" y="5602070"/>
            <a:ext cx="1422400" cy="111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99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64029" y="-343667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nl-NL" dirty="0"/>
            </a:br>
            <a:r>
              <a:rPr lang="nl-N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NIEUWS VANUIT DE KERNPROCEDURE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512528" y="1049704"/>
            <a:ext cx="8340079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l-NL" sz="2800" dirty="0"/>
              <a:t>gezamenlijke kennismakingsmiddag nieuwe leerlingen op alle VO-scholen op </a:t>
            </a:r>
            <a:r>
              <a:rPr lang="nl-NL" sz="2800" u="sng" dirty="0"/>
              <a:t>woensdag 5 juli 2023</a:t>
            </a:r>
          </a:p>
          <a:p>
            <a:endParaRPr lang="nl-NL" sz="2800" dirty="0"/>
          </a:p>
          <a:p>
            <a:r>
              <a:rPr lang="nl-NL" sz="2800" dirty="0"/>
              <a:t>2. vanuit Besturen: onderzoek naar overdracht testinfo van PO naar VO en (opnieuw) testen in 1</a:t>
            </a:r>
            <a:r>
              <a:rPr lang="nl-NL" sz="2800" baseline="30000" dirty="0"/>
              <a:t>e</a:t>
            </a:r>
            <a:r>
              <a:rPr lang="nl-NL" sz="2800" dirty="0"/>
              <a:t> jaar VO</a:t>
            </a:r>
          </a:p>
          <a:p>
            <a:endParaRPr lang="nl-NL" sz="2800" dirty="0"/>
          </a:p>
          <a:p>
            <a:r>
              <a:rPr lang="nl-NL" sz="2800" dirty="0"/>
              <a:t>3. vanuit SWV  VO en PO: </a:t>
            </a:r>
          </a:p>
          <a:p>
            <a:r>
              <a:rPr lang="nl-NL" sz="2800" dirty="0"/>
              <a:t>extra aandacht gevraagd voor oriëntatie óp VO en warme overdracht náár VO van leerlingen met een ondersteuningsbehoefte</a:t>
            </a:r>
          </a:p>
          <a:p>
            <a:endParaRPr lang="nl-NL" sz="3200" dirty="0"/>
          </a:p>
          <a:p>
            <a:endParaRPr lang="nl-NL" sz="3200" dirty="0"/>
          </a:p>
        </p:txBody>
      </p:sp>
      <p:pic>
        <p:nvPicPr>
          <p:cNvPr id="7" name="Afbeelding 6" descr="logo KP 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328" y="5604318"/>
            <a:ext cx="1422400" cy="111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11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85800" y="-226953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nl-NL" dirty="0"/>
            </a:br>
            <a:r>
              <a:rPr lang="nl-NL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de veranderingen vanaf 2024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576943" y="1058410"/>
            <a:ext cx="834007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l-NL" sz="3200" dirty="0"/>
              <a:t>voorlopig schooladvies </a:t>
            </a:r>
            <a:r>
              <a:rPr lang="nl-NL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tussen 10 en 31 januari</a:t>
            </a:r>
          </a:p>
          <a:p>
            <a:endParaRPr lang="nl-NL" sz="3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nl-NL" sz="3200" dirty="0"/>
              <a:t>2. doorstroomtoets </a:t>
            </a:r>
            <a:r>
              <a:rPr lang="nl-NL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 1</a:t>
            </a:r>
            <a:r>
              <a:rPr lang="nl-NL" sz="3200" baseline="30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</a:t>
            </a:r>
            <a:r>
              <a:rPr lang="nl-NL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of 2</a:t>
            </a:r>
            <a:r>
              <a:rPr lang="nl-NL" sz="3200" baseline="30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</a:t>
            </a:r>
            <a:r>
              <a:rPr lang="nl-NL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week van februari</a:t>
            </a:r>
          </a:p>
          <a:p>
            <a:endParaRPr lang="nl-NL" sz="3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nl-NL" sz="3200" dirty="0"/>
              <a:t>3. uitslag doorstroomtoets </a:t>
            </a:r>
            <a:r>
              <a:rPr lang="nl-NL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uiterlijk 15 maart</a:t>
            </a:r>
          </a:p>
          <a:p>
            <a:endParaRPr lang="nl-NL" sz="3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nl-NL" sz="3200" dirty="0"/>
              <a:t>4. definitief schooladvies </a:t>
            </a:r>
            <a:r>
              <a:rPr lang="nl-NL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uiterlijk 24 maart</a:t>
            </a:r>
          </a:p>
          <a:p>
            <a:endParaRPr lang="nl-NL" sz="3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nl-NL" sz="3200" dirty="0"/>
              <a:t>5. aanmelden VO </a:t>
            </a:r>
            <a:r>
              <a:rPr lang="nl-NL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tussen 25 en 31 maart</a:t>
            </a:r>
            <a:endParaRPr lang="nl-NL" sz="3200" dirty="0"/>
          </a:p>
          <a:p>
            <a:endParaRPr lang="nl-NL" sz="3200" dirty="0"/>
          </a:p>
        </p:txBody>
      </p:sp>
      <p:pic>
        <p:nvPicPr>
          <p:cNvPr id="7" name="Afbeelding 6" descr="logo KP 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328" y="5604318"/>
            <a:ext cx="1422400" cy="111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168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825683" y="389720"/>
            <a:ext cx="5601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Meer weten?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177686" y="959080"/>
            <a:ext cx="796467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</a:pPr>
            <a:r>
              <a:rPr lang="nl-NL" sz="3200" dirty="0"/>
              <a:t>				</a:t>
            </a:r>
          </a:p>
          <a:p>
            <a:pPr marL="285750" indent="-285750">
              <a:buClr>
                <a:schemeClr val="accent1"/>
              </a:buClr>
              <a:buFont typeface="Wingdings" charset="2"/>
              <a:buChar char="§"/>
            </a:pPr>
            <a:r>
              <a:rPr lang="nl-NL" sz="3200" dirty="0"/>
              <a:t>Schoolkeuzegids groep 8</a:t>
            </a:r>
          </a:p>
          <a:p>
            <a:pPr marL="285750" indent="-285750">
              <a:buClr>
                <a:schemeClr val="accent1"/>
              </a:buClr>
              <a:buFont typeface="Wingdings" charset="2"/>
              <a:buChar char="§"/>
            </a:pPr>
            <a:r>
              <a:rPr lang="nl-NL" sz="3200" dirty="0"/>
              <a:t>Handleiding Kernprocedure </a:t>
            </a:r>
          </a:p>
          <a:p>
            <a:pPr marL="285750" indent="-285750">
              <a:buClr>
                <a:schemeClr val="accent1"/>
              </a:buClr>
              <a:buFont typeface="Wingdings" charset="2"/>
              <a:buChar char="§"/>
            </a:pPr>
            <a:r>
              <a:rPr lang="nl-NL" sz="3200" dirty="0"/>
              <a:t>Inclusief tijdpad</a:t>
            </a:r>
          </a:p>
          <a:p>
            <a:pPr marL="285750" indent="-285750">
              <a:buClr>
                <a:schemeClr val="accent1"/>
              </a:buClr>
              <a:buFont typeface="Wingdings" charset="2"/>
              <a:buChar char="§"/>
            </a:pPr>
            <a:r>
              <a:rPr lang="nl-NL" sz="3200" dirty="0"/>
              <a:t>Handleiding ELK</a:t>
            </a:r>
          </a:p>
          <a:p>
            <a:pPr algn="ctr">
              <a:buClr>
                <a:schemeClr val="accent1"/>
              </a:buClr>
            </a:pPr>
            <a:r>
              <a:rPr lang="nl-NL" sz="3200" dirty="0"/>
              <a:t>te vinden op de website van het SWV:      </a:t>
            </a:r>
            <a:r>
              <a:rPr lang="nl-NL" sz="3200" dirty="0">
                <a:solidFill>
                  <a:schemeClr val="accent3">
                    <a:lumMod val="60000"/>
                    <a:lumOff val="4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www.swvam.nl</a:t>
            </a:r>
            <a:endParaRPr lang="nl-NL" sz="32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>
              <a:buClr>
                <a:schemeClr val="accent1"/>
              </a:buClr>
            </a:pPr>
            <a:endParaRPr lang="nl-NL" sz="3200" dirty="0"/>
          </a:p>
          <a:p>
            <a:pPr>
              <a:buClr>
                <a:schemeClr val="accent1"/>
              </a:buClr>
            </a:pPr>
            <a:r>
              <a:rPr lang="nl-NL" sz="3200" dirty="0"/>
              <a:t>   Vragen? </a:t>
            </a:r>
            <a:r>
              <a:rPr lang="nl-NL" sz="3200" dirty="0">
                <a:solidFill>
                  <a:schemeClr val="accent3">
                    <a:lumMod val="60000"/>
                    <a:lumOff val="4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kernprocedureamstelland@swvam.nl</a:t>
            </a:r>
            <a:endParaRPr lang="nl-NL" sz="32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>
              <a:buClr>
                <a:schemeClr val="accent1"/>
              </a:buClr>
            </a:pPr>
            <a:endParaRPr lang="nl-NL" sz="3200" dirty="0"/>
          </a:p>
          <a:p>
            <a:pPr>
              <a:buClr>
                <a:schemeClr val="accent1"/>
              </a:buClr>
            </a:pPr>
            <a:endParaRPr lang="nl-NL" sz="3200" dirty="0"/>
          </a:p>
        </p:txBody>
      </p:sp>
      <p:pic>
        <p:nvPicPr>
          <p:cNvPr id="5" name="Afbeelding 4" descr="logo KP 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95" y="5678674"/>
            <a:ext cx="1422400" cy="111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373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Titel 1"/>
          <p:cNvSpPr>
            <a:spLocks noGrp="1"/>
          </p:cNvSpPr>
          <p:nvPr>
            <p:ph type="title"/>
          </p:nvPr>
        </p:nvSpPr>
        <p:spPr>
          <a:xfrm>
            <a:off x="1358505" y="1908991"/>
            <a:ext cx="6426994" cy="841067"/>
          </a:xfrm>
          <a:noFill/>
        </p:spPr>
        <p:txBody>
          <a:bodyPr>
            <a:normAutofit/>
          </a:bodyPr>
          <a:lstStyle/>
          <a:p>
            <a:br>
              <a:rPr lang="en-US" altLang="nl-NL" sz="2400" b="1" spc="225" dirty="0">
                <a:solidFill>
                  <a:srgbClr val="3399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altLang="nl-NL" sz="2400" b="1" spc="225" dirty="0">
              <a:solidFill>
                <a:srgbClr val="3399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92899" name="Tijdelijke aanduiding voor inhoud 2"/>
          <p:cNvSpPr>
            <a:spLocks noGrp="1"/>
          </p:cNvSpPr>
          <p:nvPr>
            <p:ph idx="1"/>
          </p:nvPr>
        </p:nvSpPr>
        <p:spPr>
          <a:xfrm>
            <a:off x="661738" y="1568471"/>
            <a:ext cx="3635715" cy="410665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altLang="nl-NL" sz="2400" b="1" i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donderdag 26 januari 2023</a:t>
            </a:r>
          </a:p>
          <a:p>
            <a:pPr marL="0" indent="0">
              <a:buNone/>
            </a:pPr>
            <a:r>
              <a:rPr lang="nl-NL" altLang="nl-NL" sz="2400" b="1" i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12.00u – 17.00u</a:t>
            </a:r>
          </a:p>
          <a:p>
            <a:pPr marL="0" indent="0">
              <a:buNone/>
            </a:pPr>
            <a:r>
              <a:rPr lang="nl-NL" altLang="nl-NL" sz="2400" b="1" i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Vrije Universiteit (Griffioen) NU Gebouw</a:t>
            </a:r>
          </a:p>
          <a:p>
            <a:pPr indent="-342900">
              <a:buAutoNum type="arabicPeriod"/>
            </a:pPr>
            <a:endParaRPr lang="nl-NL" altLang="nl-NL" sz="24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nl-NL" altLang="nl-NL" sz="24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thema:</a:t>
            </a:r>
            <a:r>
              <a:rPr lang="nl-NL" altLang="nl-NL" sz="24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over</a:t>
            </a:r>
            <a:r>
              <a:rPr lang="nl-NL" altLang="nl-NL" sz="2400" u="sng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gang</a:t>
            </a:r>
            <a:r>
              <a:rPr lang="nl-NL" altLang="nl-NL" sz="24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PO - VO</a:t>
            </a:r>
          </a:p>
          <a:p>
            <a:pPr marL="0" indent="0">
              <a:buNone/>
            </a:pPr>
            <a:r>
              <a:rPr lang="nl-NL" altLang="nl-NL" sz="24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focus:</a:t>
            </a:r>
            <a:r>
              <a:rPr lang="nl-NL" altLang="nl-NL" sz="24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op leerlingen met een ondersteuningsbehoefte</a:t>
            </a:r>
          </a:p>
          <a:p>
            <a:pPr marL="0" indent="0">
              <a:buNone/>
            </a:pPr>
            <a:r>
              <a:rPr lang="nl-NL" altLang="nl-NL" sz="24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doel: </a:t>
            </a:r>
            <a:r>
              <a:rPr lang="nl-NL" altLang="nl-NL" sz="24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ontmoeting en inspiratie</a:t>
            </a:r>
          </a:p>
          <a:p>
            <a:pPr marL="0" indent="0">
              <a:buNone/>
            </a:pPr>
            <a:endParaRPr lang="nl-NL" altLang="nl-NL" sz="1800" dirty="0">
              <a:solidFill>
                <a:srgbClr val="33993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altLang="nl-NL" sz="18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nl-NL" altLang="nl-NL" sz="18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Afbeelding 4" descr="logo swv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3478" y="246375"/>
            <a:ext cx="3635715" cy="69285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3B9120-5576-4687-B366-4C61C5E6AF1D}"/>
              </a:ext>
            </a:extLst>
          </p:cNvPr>
          <p:cNvSpPr txBox="1"/>
          <p:nvPr/>
        </p:nvSpPr>
        <p:spPr>
          <a:xfrm>
            <a:off x="1089583" y="953770"/>
            <a:ext cx="711813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altLang="nl-NL" sz="3300" b="1" dirty="0">
                <a:solidFill>
                  <a:srgbClr val="92D050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Amstelronde - Amstelland - Middag</a:t>
            </a:r>
            <a:endParaRPr lang="nl-NL" altLang="nl-NL" sz="3300" dirty="0">
              <a:solidFill>
                <a:srgbClr val="92D050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Afbeelding 2" descr="Afbeelding met tekst, bord&#10;&#10;Automatisch gegenereerde beschrijving">
            <a:extLst>
              <a:ext uri="{FF2B5EF4-FFF2-40B4-BE49-F238E27FC236}">
                <a16:creationId xmlns:a16="http://schemas.microsoft.com/office/drawing/2014/main" id="{8EA31250-E775-656F-FCDC-805E220EA1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9858" y="246375"/>
            <a:ext cx="2414917" cy="597238"/>
          </a:xfrm>
          <a:prstGeom prst="rect">
            <a:avLst/>
          </a:prstGeom>
        </p:spPr>
      </p:pic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95908147-A67B-9B6D-7053-97C996788534}"/>
              </a:ext>
            </a:extLst>
          </p:cNvPr>
          <p:cNvSpPr txBox="1">
            <a:spLocks/>
          </p:cNvSpPr>
          <p:nvPr/>
        </p:nvSpPr>
        <p:spPr>
          <a:xfrm>
            <a:off x="4788508" y="1553934"/>
            <a:ext cx="4016267" cy="4444134"/>
          </a:xfrm>
          <a:prstGeom prst="rect">
            <a:avLst/>
          </a:prstGeom>
        </p:spPr>
        <p:txBody>
          <a:bodyPr vert="horz" lIns="68580" tIns="34290" rIns="68580" bIns="3429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altLang="nl-NL" sz="2600" b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programma: </a:t>
            </a:r>
          </a:p>
          <a:p>
            <a:pPr marL="0" indent="0">
              <a:buNone/>
            </a:pPr>
            <a:r>
              <a:rPr lang="nl-NL" altLang="nl-NL" sz="2600" i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filosoof Jan Bransen aan het woord: </a:t>
            </a:r>
            <a:r>
              <a:rPr lang="nl-NL" altLang="nl-NL" sz="26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anders kijken naar onderwijs (en PO-VO)</a:t>
            </a:r>
          </a:p>
          <a:p>
            <a:pPr marL="0" indent="0">
              <a:buNone/>
            </a:pPr>
            <a:endParaRPr lang="nl-NL" altLang="nl-NL" sz="26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nl-NL" altLang="nl-NL" sz="2600" i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leerlingen aan het woord: </a:t>
            </a:r>
            <a:r>
              <a:rPr lang="nl-NL" altLang="nl-NL" sz="26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zij reageren op Jan Bransen</a:t>
            </a:r>
          </a:p>
          <a:p>
            <a:pPr marL="0" indent="0">
              <a:buNone/>
            </a:pPr>
            <a:endParaRPr lang="nl-NL" altLang="nl-NL" sz="26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nl-NL" altLang="nl-NL" sz="2600" i="1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deelnemers aan het woord: </a:t>
            </a:r>
            <a:r>
              <a:rPr lang="nl-NL" altLang="nl-NL" sz="2600" dirty="0"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via design thinking (Garage2020) ideeën, ervaringen en visie op tafel krijgen</a:t>
            </a:r>
          </a:p>
          <a:p>
            <a:pPr marL="0" indent="0">
              <a:buNone/>
            </a:pPr>
            <a:endParaRPr lang="nl-NL" altLang="nl-NL" sz="18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altLang="nl-NL" sz="18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nl-NL" altLang="nl-NL" sz="1800" dirty="0"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375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729400" y="-71685"/>
            <a:ext cx="7544581" cy="914400"/>
          </a:xfrm>
        </p:spPr>
        <p:txBody>
          <a:bodyPr/>
          <a:lstStyle/>
          <a:p>
            <a:pPr algn="ctr"/>
            <a:r>
              <a:rPr lang="nl-NL" sz="4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programma vandaag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4"/>
          </p:nvPr>
        </p:nvSpPr>
        <p:spPr>
          <a:xfrm>
            <a:off x="436327" y="1052729"/>
            <a:ext cx="8130729" cy="4782013"/>
          </a:xfrm>
        </p:spPr>
        <p:txBody>
          <a:bodyPr>
            <a:normAutofit/>
          </a:bodyPr>
          <a:lstStyle/>
          <a:p>
            <a:r>
              <a:rPr lang="nl-NL" sz="3200" dirty="0"/>
              <a:t>16.15 uur		gespreksronde 1</a:t>
            </a:r>
          </a:p>
          <a:p>
            <a:r>
              <a:rPr lang="nl-NL" sz="3200" dirty="0"/>
              <a:t>17.00 uur 		wisselen, hapje/drankje</a:t>
            </a:r>
          </a:p>
          <a:p>
            <a:r>
              <a:rPr lang="nl-NL" sz="3200" dirty="0"/>
              <a:t>17.15 uur 		gespreksronde 2</a:t>
            </a:r>
          </a:p>
          <a:p>
            <a:r>
              <a:rPr lang="nl-NL" sz="3200" dirty="0"/>
              <a:t>18.00 uur		einde</a:t>
            </a:r>
          </a:p>
          <a:p>
            <a:pPr algn="ctr"/>
            <a:r>
              <a:rPr lang="nl-NL" sz="3200" dirty="0"/>
              <a:t>er is geen centrale afsluiting</a:t>
            </a:r>
          </a:p>
          <a:p>
            <a:pPr algn="ctr"/>
            <a:r>
              <a:rPr lang="nl-NL" sz="3200" dirty="0"/>
              <a:t>goede gesprekken gewenst!</a:t>
            </a:r>
          </a:p>
          <a:p>
            <a:pPr algn="ctr"/>
            <a:endParaRPr lang="nl-NL" sz="3200" dirty="0"/>
          </a:p>
          <a:p>
            <a:pPr algn="ctr"/>
            <a:r>
              <a:rPr lang="nl-NL" sz="3200" dirty="0"/>
              <a:t>evaluatie volgt via de mail</a:t>
            </a:r>
          </a:p>
        </p:txBody>
      </p:sp>
      <p:pic>
        <p:nvPicPr>
          <p:cNvPr id="5" name="Afbeelding 4" descr="logo KP 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328" y="5602070"/>
            <a:ext cx="1422400" cy="111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209115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D9975D6332C9498B029FA5EA4F595C" ma:contentTypeVersion="17" ma:contentTypeDescription="Een nieuw document maken." ma:contentTypeScope="" ma:versionID="9c3c14feae6770f626deee82bccd50a4">
  <xsd:schema xmlns:xsd="http://www.w3.org/2001/XMLSchema" xmlns:xs="http://www.w3.org/2001/XMLSchema" xmlns:p="http://schemas.microsoft.com/office/2006/metadata/properties" xmlns:ns2="d5166929-90fd-4e59-b996-962900748335" xmlns:ns3="af7e04eb-7fd6-4c4b-9665-de265bbc74e6" targetNamespace="http://schemas.microsoft.com/office/2006/metadata/properties" ma:root="true" ma:fieldsID="d5074d8852e2183bc606b8f14c01dc0b" ns2:_="" ns3:_="">
    <xsd:import namespace="d5166929-90fd-4e59-b996-962900748335"/>
    <xsd:import namespace="af7e04eb-7fd6-4c4b-9665-de265bbc74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166929-90fd-4e59-b996-9629007483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Afbeeldingtags" ma:readOnly="false" ma:fieldId="{5cf76f15-5ced-4ddc-b409-7134ff3c332f}" ma:taxonomyMulti="true" ma:sspId="a29988f5-9d34-4ef4-8a74-6c0d695e6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7e04eb-7fd6-4c4b-9665-de265bbc74e6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a4f7d8a-2081-433e-be6f-2bda0e80a92f}" ma:internalName="TaxCatchAll" ma:showField="CatchAllData" ma:web="af7e04eb-7fd6-4c4b-9665-de265bbc74e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2C6973-48F0-44C4-8E5A-710BB8766325}"/>
</file>

<file path=customXml/itemProps2.xml><?xml version="1.0" encoding="utf-8"?>
<ds:datastoreItem xmlns:ds="http://schemas.openxmlformats.org/officeDocument/2006/customXml" ds:itemID="{BC05B755-28BF-493E-BAA0-9C3FEAE47559}"/>
</file>

<file path=docProps/app.xml><?xml version="1.0" encoding="utf-8"?>
<Properties xmlns="http://schemas.openxmlformats.org/officeDocument/2006/extended-properties" xmlns:vt="http://schemas.openxmlformats.org/officeDocument/2006/docPropsVTypes">
  <Template>Urban Pop.thmx</Template>
  <TotalTime>4165</TotalTime>
  <Words>401</Words>
  <Application>Microsoft Macintosh PowerPoint</Application>
  <PresentationFormat>Diavoorstelling (4:3)</PresentationFormat>
  <Paragraphs>81</Paragraphs>
  <Slides>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5" baseType="lpstr">
      <vt:lpstr>Arial</vt:lpstr>
      <vt:lpstr>Calibri</vt:lpstr>
      <vt:lpstr>Gill Sans MT</vt:lpstr>
      <vt:lpstr>Verdana</vt:lpstr>
      <vt:lpstr>Wingdings</vt:lpstr>
      <vt:lpstr>Wingdings 3</vt:lpstr>
      <vt:lpstr>Urban Pop</vt:lpstr>
      <vt:lpstr>Studiemiddag PO/VO</vt:lpstr>
      <vt:lpstr>de acht themagesprekken</vt:lpstr>
      <vt:lpstr>programma</vt:lpstr>
      <vt:lpstr> NIEUWS VANUIT DE KERNPROCEDURE</vt:lpstr>
      <vt:lpstr> de veranderingen vanaf 2024</vt:lpstr>
      <vt:lpstr>PowerPoint-presentatie</vt:lpstr>
      <vt:lpstr> </vt:lpstr>
      <vt:lpstr>programma vandaag</vt:lpstr>
    </vt:vector>
  </TitlesOfParts>
  <Company>Hermann Wesselink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Studiemiddag PO/VO</dc:title>
  <dc:creator>Anneke Velthuijsen</dc:creator>
  <cp:lastModifiedBy>Velthuijsen-Ekkelenkamp, A.M.</cp:lastModifiedBy>
  <cp:revision>20</cp:revision>
  <dcterms:created xsi:type="dcterms:W3CDTF">2018-11-09T13:57:19Z</dcterms:created>
  <dcterms:modified xsi:type="dcterms:W3CDTF">2022-11-14T10:10:20Z</dcterms:modified>
</cp:coreProperties>
</file>